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5" r:id="rId1"/>
  </p:sldMasterIdLst>
  <p:notesMasterIdLst>
    <p:notesMasterId r:id="rId13"/>
  </p:notesMasterIdLst>
  <p:handoutMasterIdLst>
    <p:handoutMasterId r:id="rId14"/>
  </p:handoutMasterIdLst>
  <p:sldIdLst>
    <p:sldId id="256" r:id="rId2"/>
    <p:sldId id="278" r:id="rId3"/>
    <p:sldId id="292" r:id="rId4"/>
    <p:sldId id="288" r:id="rId5"/>
    <p:sldId id="281" r:id="rId6"/>
    <p:sldId id="285" r:id="rId7"/>
    <p:sldId id="289" r:id="rId8"/>
    <p:sldId id="286" r:id="rId9"/>
    <p:sldId id="287" r:id="rId10"/>
    <p:sldId id="290" r:id="rId11"/>
    <p:sldId id="291" r:id="rId12"/>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51" autoAdjust="0"/>
    <p:restoredTop sz="94660"/>
  </p:normalViewPr>
  <p:slideViewPr>
    <p:cSldViewPr snapToGrid="0">
      <p:cViewPr varScale="1">
        <p:scale>
          <a:sx n="69" d="100"/>
          <a:sy n="69" d="100"/>
        </p:scale>
        <p:origin x="4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5029"/>
          </a:xfrm>
          <a:prstGeom prst="rect">
            <a:avLst/>
          </a:prstGeom>
        </p:spPr>
        <p:txBody>
          <a:bodyPr vert="horz" lIns="91376" tIns="45689" rIns="91376" bIns="4568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5029"/>
          </a:xfrm>
          <a:prstGeom prst="rect">
            <a:avLst/>
          </a:prstGeom>
        </p:spPr>
        <p:txBody>
          <a:bodyPr vert="horz" lIns="91376" tIns="45689" rIns="91376" bIns="45689"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0" y="9371287"/>
            <a:ext cx="2918830" cy="495028"/>
          </a:xfrm>
          <a:prstGeom prst="rect">
            <a:avLst/>
          </a:prstGeom>
        </p:spPr>
        <p:txBody>
          <a:bodyPr vert="horz" lIns="91376" tIns="45689" rIns="91376" bIns="4568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7"/>
            <a:ext cx="2918830" cy="495028"/>
          </a:xfrm>
          <a:prstGeom prst="rect">
            <a:avLst/>
          </a:prstGeom>
        </p:spPr>
        <p:txBody>
          <a:bodyPr vert="horz" lIns="91376" tIns="45689" rIns="91376" bIns="45689" rtlCol="0" anchor="b"/>
          <a:lstStyle>
            <a:lvl1pPr algn="r">
              <a:defRPr sz="1200"/>
            </a:lvl1pPr>
          </a:lstStyle>
          <a:p>
            <a:fld id="{6468BED7-C05E-4CF5-A028-B86262EA26CC}" type="slidenum">
              <a:rPr kumimoji="1" lang="ja-JP" altLang="en-US" smtClean="0"/>
              <a:t>‹#›</a:t>
            </a:fld>
            <a:endParaRPr kumimoji="1" lang="ja-JP" altLang="en-US"/>
          </a:p>
        </p:txBody>
      </p:sp>
    </p:spTree>
    <p:extLst>
      <p:ext uri="{BB962C8B-B14F-4D97-AF65-F5344CB8AC3E}">
        <p14:creationId xmlns:p14="http://schemas.microsoft.com/office/powerpoint/2010/main" val="28044664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624" cy="494981"/>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139" y="0"/>
            <a:ext cx="2918037" cy="494981"/>
          </a:xfrm>
          <a:prstGeom prst="rect">
            <a:avLst/>
          </a:prstGeom>
        </p:spPr>
        <p:txBody>
          <a:bodyPr vert="horz" lIns="91385" tIns="45693" rIns="91385" bIns="45693"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8200" cy="3328987"/>
          </a:xfrm>
          <a:prstGeom prst="rect">
            <a:avLst/>
          </a:prstGeom>
          <a:noFill/>
          <a:ln w="12700">
            <a:solidFill>
              <a:prstClr val="black"/>
            </a:solidFill>
          </a:ln>
        </p:spPr>
        <p:txBody>
          <a:bodyPr vert="horz" lIns="91385" tIns="45693" rIns="91385" bIns="45693" rtlCol="0" anchor="ctr"/>
          <a:lstStyle/>
          <a:p>
            <a:endParaRPr lang="ja-JP" altLang="en-US"/>
          </a:p>
        </p:txBody>
      </p:sp>
      <p:sp>
        <p:nvSpPr>
          <p:cNvPr id="5" name="ノート プレースホルダー 4"/>
          <p:cNvSpPr>
            <a:spLocks noGrp="1"/>
          </p:cNvSpPr>
          <p:nvPr>
            <p:ph type="body" sz="quarter" idx="3"/>
          </p:nvPr>
        </p:nvSpPr>
        <p:spPr>
          <a:xfrm>
            <a:off x="674370" y="4748333"/>
            <a:ext cx="5388610" cy="3885286"/>
          </a:xfrm>
          <a:prstGeom prst="rect">
            <a:avLst/>
          </a:prstGeom>
        </p:spPr>
        <p:txBody>
          <a:bodyPr vert="horz" lIns="91385" tIns="45693" rIns="91385" bIns="4569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332"/>
            <a:ext cx="2919624" cy="494981"/>
          </a:xfrm>
          <a:prstGeom prst="rect">
            <a:avLst/>
          </a:prstGeom>
        </p:spPr>
        <p:txBody>
          <a:bodyPr vert="horz" lIns="91385" tIns="45693" rIns="91385" bIns="456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139" y="9371332"/>
            <a:ext cx="2918037" cy="494981"/>
          </a:xfrm>
          <a:prstGeom prst="rect">
            <a:avLst/>
          </a:prstGeom>
        </p:spPr>
        <p:txBody>
          <a:bodyPr vert="horz" lIns="91385" tIns="45693" rIns="91385" bIns="45693" rtlCol="0" anchor="b"/>
          <a:lstStyle>
            <a:lvl1pPr algn="r">
              <a:defRPr sz="1200"/>
            </a:lvl1pPr>
          </a:lstStyle>
          <a:p>
            <a:fld id="{388721A7-32EC-493C-98A9-C37D1FCFCCC5}" type="slidenum">
              <a:rPr kumimoji="1" lang="ja-JP" altLang="en-US" smtClean="0"/>
              <a:t>‹#›</a:t>
            </a:fld>
            <a:endParaRPr kumimoji="1" lang="ja-JP" altLang="en-US"/>
          </a:p>
        </p:txBody>
      </p:sp>
    </p:spTree>
    <p:extLst>
      <p:ext uri="{BB962C8B-B14F-4D97-AF65-F5344CB8AC3E}">
        <p14:creationId xmlns:p14="http://schemas.microsoft.com/office/powerpoint/2010/main" val="124198364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2076893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kumimoji="1" lang="en-US" altLang="ja-JP" smtClean="0"/>
              <a:t>2020/6/23</a:t>
            </a:r>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314969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ja-JP" altLang="en-US" smtClean="0"/>
              <a:t>マスター タイトルの書式設定</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1754373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ja-JP" altLang="en-US" smtClean="0"/>
              <a:t>マスター タイトルの書式設定</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ja-JP" altLang="en-US" smtClean="0"/>
              <a:t>マスター テキストの書式設定</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15597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3472329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4"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918110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4"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3677917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5821852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256859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62348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3739309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r>
              <a:rPr kumimoji="1" lang="en-US" altLang="ja-JP" smtClean="0"/>
              <a:t>2020/6/23</a:t>
            </a:r>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334995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r>
              <a:rPr kumimoji="1" lang="en-US" altLang="ja-JP" smtClean="0"/>
              <a:t>2020/6/23</a:t>
            </a:r>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342448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7" name="Date Placeholder 2"/>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3"/>
          <p:cNvSpPr>
            <a:spLocks noGrp="1"/>
          </p:cNvSpPr>
          <p:nvPr>
            <p:ph type="ftr" sz="quarter" idx="11"/>
          </p:nvPr>
        </p:nvSpPr>
        <p:spPr/>
        <p:txBody>
          <a:bodyPr/>
          <a:lstStyle/>
          <a:p>
            <a:endParaRPr kumimoji="1" lang="ja-JP" altLang="en-US"/>
          </a:p>
        </p:txBody>
      </p:sp>
      <p:sp>
        <p:nvSpPr>
          <p:cNvPr id="6" name="Slide Number Placeholder 4"/>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1279344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2"/>
          <p:cNvSpPr>
            <a:spLocks noGrp="1"/>
          </p:cNvSpPr>
          <p:nvPr>
            <p:ph type="ftr" sz="quarter" idx="11"/>
          </p:nvPr>
        </p:nvSpPr>
        <p:spPr/>
        <p:txBody>
          <a:bodyPr/>
          <a:lstStyle/>
          <a:p>
            <a:endParaRPr kumimoji="1" lang="ja-JP" altLang="en-US"/>
          </a:p>
        </p:txBody>
      </p:sp>
      <p:sp>
        <p:nvSpPr>
          <p:cNvPr id="6" name="Slide Number Placeholder 3"/>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100760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7" name="Date Placeholder 4"/>
          <p:cNvSpPr>
            <a:spLocks noGrp="1"/>
          </p:cNvSpPr>
          <p:nvPr>
            <p:ph type="dt" sz="half" idx="10"/>
          </p:nvPr>
        </p:nvSpPr>
        <p:spPr/>
        <p:txBody>
          <a:bodyPr/>
          <a:lstStyle/>
          <a:p>
            <a:r>
              <a:rPr kumimoji="1" lang="en-US" altLang="ja-JP" smtClean="0"/>
              <a:t>2020/6/23</a:t>
            </a:r>
            <a:endParaRPr kumimoji="1" lang="ja-JP" altLang="en-US"/>
          </a:p>
        </p:txBody>
      </p:sp>
      <p:sp>
        <p:nvSpPr>
          <p:cNvPr id="5" name="Footer Placeholder 5"/>
          <p:cNvSpPr>
            <a:spLocks noGrp="1"/>
          </p:cNvSpPr>
          <p:nvPr>
            <p:ph type="ftr" sz="quarter" idx="11"/>
          </p:nvPr>
        </p:nvSpPr>
        <p:spPr/>
        <p:txBody>
          <a:bodyPr/>
          <a:lstStyle/>
          <a:p>
            <a:endParaRPr kumimoji="1" lang="ja-JP" altLang="en-US"/>
          </a:p>
        </p:txBody>
      </p:sp>
      <p:sp>
        <p:nvSpPr>
          <p:cNvPr id="6" name="Slide Number Placeholder 6"/>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1594122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kumimoji="1" lang="en-US" altLang="ja-JP" smtClean="0"/>
              <a:t>2020/6/23</a:t>
            </a:r>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289771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r>
              <a:rPr kumimoji="1" lang="en-US" altLang="ja-JP" smtClean="0"/>
              <a:t>2020/6/23</a:t>
            </a:r>
            <a:endParaRPr kumimoji="1" lang="ja-JP" alt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787569-B690-429E-8E29-2CEBC7E644A6}" type="slidenum">
              <a:rPr kumimoji="1" lang="ja-JP" altLang="en-US" smtClean="0"/>
              <a:t>‹#›</a:t>
            </a:fld>
            <a:endParaRPr kumimoji="1" lang="ja-JP" altLang="en-US"/>
          </a:p>
        </p:txBody>
      </p:sp>
    </p:spTree>
    <p:extLst>
      <p:ext uri="{BB962C8B-B14F-4D97-AF65-F5344CB8AC3E}">
        <p14:creationId xmlns:p14="http://schemas.microsoft.com/office/powerpoint/2010/main" val="802010507"/>
      </p:ext>
    </p:extLst>
  </p:cSld>
  <p:clrMap bg1="dk1" tx1="lt1" bg2="dk2" tx2="lt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hdr="0" ftr="0" dt="0"/>
  <p:txStyles>
    <p:titleStyle>
      <a:lvl1pPr algn="l" defTabSz="457200"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令和２年度</a:t>
            </a:r>
            <a:r>
              <a:rPr lang="en-US" altLang="ja-JP" dirty="0" smtClean="0"/>
              <a:t/>
            </a:r>
            <a:br>
              <a:rPr lang="en-US" altLang="ja-JP" dirty="0" smtClean="0"/>
            </a:br>
            <a:r>
              <a:rPr lang="ja-JP" altLang="en-US" dirty="0"/>
              <a:t>西</a:t>
            </a:r>
            <a:r>
              <a:rPr lang="ja-JP" altLang="en-US" dirty="0" smtClean="0"/>
              <a:t>東京市地域協議会</a:t>
            </a:r>
            <a:endParaRPr kumimoji="1" lang="ja-JP" altLang="en-US" dirty="0"/>
          </a:p>
        </p:txBody>
      </p:sp>
      <p:sp>
        <p:nvSpPr>
          <p:cNvPr id="3" name="サブタイトル 2"/>
          <p:cNvSpPr>
            <a:spLocks noGrp="1"/>
          </p:cNvSpPr>
          <p:nvPr>
            <p:ph type="subTitle" idx="1"/>
          </p:nvPr>
        </p:nvSpPr>
        <p:spPr>
          <a:xfrm>
            <a:off x="2365081" y="5206872"/>
            <a:ext cx="8825658" cy="861420"/>
          </a:xfrm>
        </p:spPr>
        <p:txBody>
          <a:bodyPr>
            <a:normAutofit/>
          </a:bodyPr>
          <a:lstStyle/>
          <a:p>
            <a:r>
              <a:rPr lang="ja-JP" altLang="en-US" dirty="0"/>
              <a:t>　</a:t>
            </a:r>
            <a:r>
              <a:rPr lang="ja-JP" altLang="en-US" dirty="0" smtClean="0"/>
              <a:t>　　　　　　　　　　　　　　　　　　　　</a:t>
            </a:r>
            <a:r>
              <a:rPr lang="ja-JP" altLang="en-US" dirty="0" smtClean="0"/>
              <a:t>　　　　　</a:t>
            </a:r>
            <a:r>
              <a:rPr kumimoji="1" lang="ja-JP" altLang="en-US" dirty="0" smtClean="0"/>
              <a:t>令和３年２月</a:t>
            </a:r>
            <a:endParaRPr kumimoji="1" lang="en-US" altLang="ja-JP" dirty="0" smtClean="0"/>
          </a:p>
          <a:p>
            <a:r>
              <a:rPr lang="ja-JP" altLang="en-US" dirty="0"/>
              <a:t>　</a:t>
            </a:r>
            <a:r>
              <a:rPr lang="ja-JP" altLang="en-US" dirty="0" smtClean="0"/>
              <a:t>　　　　　　　　　　　　　西東京市 健康福祉部 地域共生課 地域共生係</a:t>
            </a:r>
            <a:endParaRPr kumimoji="1" lang="ja-JP" altLang="en-US" dirty="0"/>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1</a:t>
            </a:fld>
            <a:endParaRPr kumimoji="1" lang="ja-JP" altLang="en-US"/>
          </a:p>
        </p:txBody>
      </p:sp>
    </p:spTree>
    <p:extLst>
      <p:ext uri="{BB962C8B-B14F-4D97-AF65-F5344CB8AC3E}">
        <p14:creationId xmlns:p14="http://schemas.microsoft.com/office/powerpoint/2010/main" val="3521300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smtClean="0"/>
              <a:t>４</a:t>
            </a:r>
            <a:r>
              <a:rPr lang="en-US" altLang="ja-JP" dirty="0" smtClean="0"/>
              <a:t>-</a:t>
            </a:r>
            <a:r>
              <a:rPr lang="ja-JP" altLang="en-US" dirty="0" smtClean="0"/>
              <a:t>１．まとめ</a:t>
            </a:r>
            <a:endParaRPr kumimoji="1" lang="ja-JP" altLang="en-US" dirty="0"/>
          </a:p>
        </p:txBody>
      </p:sp>
      <p:sp>
        <p:nvSpPr>
          <p:cNvPr id="3" name="コンテンツ プレースホルダー 2"/>
          <p:cNvSpPr>
            <a:spLocks noGrp="1"/>
          </p:cNvSpPr>
          <p:nvPr>
            <p:ph idx="1"/>
          </p:nvPr>
        </p:nvSpPr>
        <p:spPr>
          <a:xfrm>
            <a:off x="677334" y="1511300"/>
            <a:ext cx="10676466" cy="4668274"/>
          </a:xfrm>
        </p:spPr>
        <p:txBody>
          <a:bodyPr>
            <a:noAutofit/>
          </a:bodyPr>
          <a:lstStyle/>
          <a:p>
            <a:pPr marL="0" indent="0">
              <a:buNone/>
            </a:pPr>
            <a:r>
              <a:rPr lang="en-US" altLang="ja-JP" sz="2400" dirty="0" smtClean="0"/>
              <a:t>【</a:t>
            </a:r>
            <a:r>
              <a:rPr lang="ja-JP" altLang="en-US" sz="2400" dirty="0" smtClean="0"/>
              <a:t>これまでの法人の取組について</a:t>
            </a:r>
            <a:r>
              <a:rPr lang="en-US" altLang="ja-JP" sz="2400" dirty="0" smtClean="0"/>
              <a:t>】</a:t>
            </a:r>
          </a:p>
          <a:p>
            <a:pPr marL="0" indent="0">
              <a:buNone/>
            </a:pPr>
            <a:r>
              <a:rPr lang="ja-JP" altLang="en-US" sz="2400" dirty="0" smtClean="0"/>
              <a:t>・これまでは、市内法人が個々でできることを検討し、居場所づくりや地域住民を招いたお祭り、職場体験・実習生の受入れなどの取組を積極的に行ってきました。</a:t>
            </a:r>
            <a:endParaRPr lang="en-US" altLang="ja-JP" sz="2400" dirty="0" smtClean="0"/>
          </a:p>
          <a:p>
            <a:pPr marL="0" indent="0">
              <a:buNone/>
            </a:pPr>
            <a:r>
              <a:rPr lang="ja-JP" altLang="en-US" sz="2400" dirty="0" smtClean="0"/>
              <a:t>・法人が取組を実施するには様々な課題があり、なかでも「人手不足」や「財源の不足」という課題を抱える法人が多く、本来事業の社会福祉事業の運営から人手・資力を割くことがなかなか難しいとい</a:t>
            </a:r>
            <a:r>
              <a:rPr lang="ja-JP" altLang="en-US" sz="2400" dirty="0"/>
              <a:t>う</a:t>
            </a:r>
            <a:r>
              <a:rPr lang="ja-JP" altLang="en-US" sz="2400" dirty="0" smtClean="0"/>
              <a:t>現状があります。</a:t>
            </a:r>
            <a:endParaRPr lang="en-US" altLang="ja-JP" sz="2400" dirty="0" smtClean="0"/>
          </a:p>
          <a:p>
            <a:pPr marL="0" indent="0">
              <a:buNone/>
            </a:pPr>
            <a:r>
              <a:rPr lang="ja-JP" altLang="en-US" sz="2400" dirty="0" smtClean="0"/>
              <a:t>・平成</a:t>
            </a:r>
            <a:r>
              <a:rPr lang="en-US" altLang="ja-JP" sz="2400" dirty="0" smtClean="0"/>
              <a:t>28</a:t>
            </a:r>
            <a:r>
              <a:rPr lang="ja-JP" altLang="en-US" sz="2400" dirty="0" smtClean="0"/>
              <a:t>年</a:t>
            </a:r>
            <a:r>
              <a:rPr lang="en-US" altLang="ja-JP" sz="2400" dirty="0" smtClean="0"/>
              <a:t>12</a:t>
            </a:r>
            <a:r>
              <a:rPr lang="ja-JP" altLang="en-US" sz="2400" dirty="0" smtClean="0"/>
              <a:t>月</a:t>
            </a:r>
            <a:r>
              <a:rPr lang="en-US" altLang="ja-JP" sz="2400" dirty="0" smtClean="0"/>
              <a:t>23</a:t>
            </a:r>
            <a:r>
              <a:rPr lang="ja-JP" altLang="en-US" sz="2400" dirty="0" smtClean="0"/>
              <a:t>日に西東京市社会</a:t>
            </a:r>
            <a:r>
              <a:rPr lang="ja-JP" altLang="en-US" sz="2400" dirty="0"/>
              <a:t>福祉</a:t>
            </a:r>
            <a:r>
              <a:rPr lang="ja-JP" altLang="en-US" sz="2400" dirty="0" smtClean="0"/>
              <a:t>法人連絡会が設立。「地域公益活動分科会」、「人材確保・育成活動分科会」、「広報啓発活動分科会」からなる活動を開始、代表的な活動である「フードドライブ」は、回を重ねるごとに地域に定着・規模が拡大し、令和元年</a:t>
            </a:r>
            <a:r>
              <a:rPr lang="en-US" altLang="ja-JP" sz="2400" dirty="0" smtClean="0"/>
              <a:t>10</a:t>
            </a:r>
            <a:r>
              <a:rPr lang="ja-JP" altLang="en-US" sz="2400" dirty="0" smtClean="0"/>
              <a:t>月</a:t>
            </a:r>
            <a:r>
              <a:rPr lang="en-US" altLang="ja-JP" sz="2400" dirty="0" smtClean="0"/>
              <a:t>15</a:t>
            </a:r>
            <a:r>
              <a:rPr lang="ja-JP" altLang="en-US" sz="2400" dirty="0" smtClean="0"/>
              <a:t>日には東京都地域公益活動推進協議会主催の発表会で「特別賞」を受賞しました。</a:t>
            </a:r>
            <a:endParaRPr lang="en-US" altLang="ja-JP" sz="2400" dirty="0" smtClean="0"/>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10</a:t>
            </a:fld>
            <a:endParaRPr kumimoji="1" lang="ja-JP" altLang="en-US"/>
          </a:p>
        </p:txBody>
      </p:sp>
    </p:spTree>
    <p:extLst>
      <p:ext uri="{BB962C8B-B14F-4D97-AF65-F5344CB8AC3E}">
        <p14:creationId xmlns:p14="http://schemas.microsoft.com/office/powerpoint/2010/main" val="151243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smtClean="0"/>
              <a:t>４</a:t>
            </a:r>
            <a:r>
              <a:rPr lang="en-US" altLang="ja-JP" dirty="0" smtClean="0"/>
              <a:t>-</a:t>
            </a:r>
            <a:r>
              <a:rPr lang="ja-JP" altLang="en-US" dirty="0" smtClean="0"/>
              <a:t>２．まとめ</a:t>
            </a:r>
            <a:endParaRPr kumimoji="1" lang="ja-JP" altLang="en-US" dirty="0"/>
          </a:p>
        </p:txBody>
      </p:sp>
      <p:sp>
        <p:nvSpPr>
          <p:cNvPr id="3" name="コンテンツ プレースホルダー 2"/>
          <p:cNvSpPr>
            <a:spLocks noGrp="1"/>
          </p:cNvSpPr>
          <p:nvPr>
            <p:ph idx="1"/>
          </p:nvPr>
        </p:nvSpPr>
        <p:spPr>
          <a:xfrm>
            <a:off x="677334" y="1511300"/>
            <a:ext cx="10676466" cy="4668274"/>
          </a:xfrm>
        </p:spPr>
        <p:txBody>
          <a:bodyPr>
            <a:noAutofit/>
          </a:bodyPr>
          <a:lstStyle/>
          <a:p>
            <a:pPr marL="0" indent="0">
              <a:buNone/>
            </a:pPr>
            <a:r>
              <a:rPr lang="en-US" altLang="ja-JP" sz="2400" dirty="0" smtClean="0"/>
              <a:t>【</a:t>
            </a:r>
            <a:r>
              <a:rPr lang="ja-JP" altLang="en-US" sz="2400" dirty="0" smtClean="0"/>
              <a:t>これか</a:t>
            </a:r>
            <a:r>
              <a:rPr lang="ja-JP" altLang="en-US" sz="2400" dirty="0"/>
              <a:t>ら</a:t>
            </a:r>
            <a:r>
              <a:rPr lang="ja-JP" altLang="en-US" sz="2400" dirty="0" smtClean="0"/>
              <a:t>の法人の取組について</a:t>
            </a:r>
            <a:r>
              <a:rPr lang="en-US" altLang="ja-JP" sz="2400" dirty="0" smtClean="0"/>
              <a:t>】</a:t>
            </a:r>
          </a:p>
          <a:p>
            <a:pPr marL="0" indent="0">
              <a:buNone/>
            </a:pPr>
            <a:r>
              <a:rPr lang="ja-JP" altLang="en-US" sz="2400" dirty="0" smtClean="0"/>
              <a:t>・引き続き、法人個々で取組を実施するには、人手や財源等に課題が残る。</a:t>
            </a:r>
            <a:endParaRPr lang="en-US" altLang="ja-JP" sz="2400" dirty="0" smtClean="0"/>
          </a:p>
          <a:p>
            <a:pPr marL="0" indent="0">
              <a:buNone/>
            </a:pPr>
            <a:r>
              <a:rPr lang="ja-JP" altLang="en-US" sz="2400" dirty="0" smtClean="0"/>
              <a:t>・法人連絡会では更なる取組実施を検討している。（福祉相談窓口の設置や災害時の連携体制など）</a:t>
            </a:r>
            <a:endParaRPr lang="en-US" altLang="ja-JP" sz="2400" dirty="0" smtClean="0"/>
          </a:p>
          <a:p>
            <a:pPr marL="0" indent="0">
              <a:buNone/>
            </a:pPr>
            <a:r>
              <a:rPr lang="ja-JP" altLang="en-US" sz="2400" dirty="0" smtClean="0"/>
              <a:t>・市と連携し、地域のつながりづくりや</a:t>
            </a:r>
            <a:r>
              <a:rPr lang="ja-JP" altLang="en-US" sz="2400" dirty="0"/>
              <a:t>相談体制づくり（西東京市第４期地域福祉計画の重点的な取組</a:t>
            </a:r>
            <a:r>
              <a:rPr lang="ja-JP" altLang="en-US" sz="2400" dirty="0" smtClean="0"/>
              <a:t>）の実施・強化を図っていく</a:t>
            </a:r>
            <a:r>
              <a:rPr lang="ja-JP" altLang="en-US" sz="2400" dirty="0"/>
              <a:t>。</a:t>
            </a:r>
            <a:endParaRPr lang="en-US" altLang="ja-JP" sz="2400" dirty="0" smtClean="0"/>
          </a:p>
          <a:p>
            <a:pPr marL="0" indent="0">
              <a:buNone/>
            </a:pPr>
            <a:endParaRPr lang="en-US" altLang="ja-JP" sz="2400" dirty="0" smtClean="0"/>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11</a:t>
            </a:fld>
            <a:endParaRPr kumimoji="1" lang="ja-JP" altLang="en-US"/>
          </a:p>
        </p:txBody>
      </p:sp>
    </p:spTree>
    <p:extLst>
      <p:ext uri="{BB962C8B-B14F-4D97-AF65-F5344CB8AC3E}">
        <p14:creationId xmlns:p14="http://schemas.microsoft.com/office/powerpoint/2010/main" val="4252952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smtClean="0"/>
              <a:t>１</a:t>
            </a:r>
            <a:r>
              <a:rPr lang="en-US" altLang="ja-JP" dirty="0" smtClean="0"/>
              <a:t>-</a:t>
            </a:r>
            <a:r>
              <a:rPr lang="ja-JP" altLang="en-US" dirty="0" smtClean="0"/>
              <a:t>１．地域協議会とは</a:t>
            </a:r>
            <a:endParaRPr kumimoji="1" lang="ja-JP" altLang="en-US" dirty="0"/>
          </a:p>
        </p:txBody>
      </p:sp>
      <p:sp>
        <p:nvSpPr>
          <p:cNvPr id="3" name="コンテンツ プレースホルダー 2"/>
          <p:cNvSpPr>
            <a:spLocks noGrp="1"/>
          </p:cNvSpPr>
          <p:nvPr>
            <p:ph idx="1"/>
          </p:nvPr>
        </p:nvSpPr>
        <p:spPr>
          <a:xfrm>
            <a:off x="677334" y="1511300"/>
            <a:ext cx="10676466" cy="4965700"/>
          </a:xfrm>
        </p:spPr>
        <p:txBody>
          <a:bodyPr>
            <a:noAutofit/>
          </a:bodyPr>
          <a:lstStyle/>
          <a:p>
            <a:pPr marL="0" indent="0">
              <a:buNone/>
            </a:pPr>
            <a:r>
              <a:rPr lang="en-US" altLang="ja-JP" sz="2400" dirty="0" smtClean="0"/>
              <a:t>【</a:t>
            </a:r>
            <a:r>
              <a:rPr lang="ja-JP" altLang="en-US" sz="2400" dirty="0" smtClean="0"/>
              <a:t>役割①</a:t>
            </a:r>
            <a:r>
              <a:rPr lang="en-US" altLang="ja-JP" sz="2400" dirty="0" smtClean="0"/>
              <a:t>】</a:t>
            </a:r>
          </a:p>
          <a:p>
            <a:pPr marL="0" indent="0">
              <a:buNone/>
            </a:pPr>
            <a:r>
              <a:rPr lang="ja-JP" altLang="en-US" sz="2400" dirty="0"/>
              <a:t>　</a:t>
            </a:r>
            <a:r>
              <a:rPr lang="ja-JP" altLang="en-US" sz="2400" dirty="0" smtClean="0"/>
              <a:t>市内の社会福祉法人（以下、「法人」という。）が、前年度決算において余剰金（社会福祉充実残額）が発生し、それを使って</a:t>
            </a:r>
            <a:r>
              <a:rPr lang="ja-JP" altLang="en-US" sz="2400" b="1" dirty="0" smtClean="0"/>
              <a:t>地域公益事業</a:t>
            </a:r>
            <a:r>
              <a:rPr lang="ja-JP" altLang="en-US" sz="2400" dirty="0" smtClean="0"/>
              <a:t>の実施を計画する際に、地域ニーズ等について地域協議会で意見を聴取しま</a:t>
            </a:r>
            <a:r>
              <a:rPr lang="ja-JP" altLang="en-US" sz="2400" dirty="0"/>
              <a:t>す</a:t>
            </a:r>
            <a:r>
              <a:rPr lang="ja-JP" altLang="en-US" sz="2400" dirty="0" smtClean="0"/>
              <a:t>。</a:t>
            </a:r>
            <a:endParaRPr lang="en-US" altLang="ja-JP" sz="2400" dirty="0" smtClean="0"/>
          </a:p>
          <a:p>
            <a:pPr marL="0" indent="0">
              <a:buNone/>
            </a:pPr>
            <a:endParaRPr lang="en-US" altLang="ja-JP" sz="2400" dirty="0" smtClean="0"/>
          </a:p>
          <a:p>
            <a:pPr marL="0" indent="0">
              <a:buNone/>
            </a:pPr>
            <a:r>
              <a:rPr lang="en-US" altLang="ja-JP" sz="2400" dirty="0" smtClean="0"/>
              <a:t>【</a:t>
            </a:r>
            <a:r>
              <a:rPr lang="ja-JP" altLang="en-US" sz="2400" dirty="0" smtClean="0"/>
              <a:t>役割②</a:t>
            </a:r>
            <a:r>
              <a:rPr lang="en-US" altLang="ja-JP" sz="2400" dirty="0" smtClean="0"/>
              <a:t>】</a:t>
            </a:r>
          </a:p>
          <a:p>
            <a:pPr marL="0" indent="0">
              <a:buNone/>
            </a:pPr>
            <a:r>
              <a:rPr lang="ja-JP" altLang="en-US" sz="2400" dirty="0"/>
              <a:t>　</a:t>
            </a:r>
            <a:r>
              <a:rPr lang="ja-JP" altLang="en-US" sz="2400" dirty="0" smtClean="0"/>
              <a:t>上記のような法人がなかった場合</a:t>
            </a:r>
            <a:r>
              <a:rPr lang="ja-JP" altLang="en-US" sz="2400" dirty="0"/>
              <a:t>は</a:t>
            </a:r>
            <a:r>
              <a:rPr lang="ja-JP" altLang="en-US" sz="2400" dirty="0" smtClean="0"/>
              <a:t>、法人による</a:t>
            </a:r>
            <a:r>
              <a:rPr lang="ja-JP" altLang="en-US" sz="2400" b="1" dirty="0" smtClean="0"/>
              <a:t>「地域における公益的な取組」</a:t>
            </a:r>
            <a:r>
              <a:rPr lang="ja-JP" altLang="en-US" sz="2400" dirty="0" smtClean="0"/>
              <a:t>（以下、「取組」という。）の促進に繋がるよう、地域住民から地域ニーズ等について意見を聴取しま</a:t>
            </a:r>
            <a:r>
              <a:rPr lang="ja-JP" altLang="en-US" sz="2400" dirty="0"/>
              <a:t>す</a:t>
            </a:r>
            <a:r>
              <a:rPr lang="ja-JP" altLang="en-US" sz="2400" dirty="0" smtClean="0"/>
              <a:t>。</a:t>
            </a:r>
            <a:endParaRPr lang="en-US" altLang="ja-JP" sz="2400" dirty="0" smtClean="0"/>
          </a:p>
          <a:p>
            <a:pPr marL="0" indent="0">
              <a:buNone/>
            </a:pPr>
            <a:r>
              <a:rPr lang="ja-JP" altLang="en-US" sz="2400" dirty="0"/>
              <a:t>　</a:t>
            </a:r>
            <a:r>
              <a:rPr lang="ja-JP" altLang="en-US" sz="2400" dirty="0" smtClean="0"/>
              <a:t>今回の地域協議会は、地域公益事業を実施する法人がなかったため、市内法人の</a:t>
            </a:r>
            <a:r>
              <a:rPr lang="ja-JP" altLang="en-US" sz="2400" dirty="0"/>
              <a:t>取組</a:t>
            </a:r>
            <a:r>
              <a:rPr lang="ja-JP" altLang="en-US" sz="2400" dirty="0" smtClean="0"/>
              <a:t>に関して、委員の皆様からご意見をいただきたいと思います。</a:t>
            </a:r>
            <a:endParaRPr lang="en-US" altLang="ja-JP" sz="2400" dirty="0" smtClean="0"/>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2</a:t>
            </a:fld>
            <a:endParaRPr kumimoji="1" lang="ja-JP" altLang="en-US"/>
          </a:p>
        </p:txBody>
      </p:sp>
    </p:spTree>
    <p:extLst>
      <p:ext uri="{BB962C8B-B14F-4D97-AF65-F5344CB8AC3E}">
        <p14:creationId xmlns:p14="http://schemas.microsoft.com/office/powerpoint/2010/main" val="373701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smtClean="0"/>
              <a:t>１</a:t>
            </a:r>
            <a:r>
              <a:rPr lang="en-US" altLang="ja-JP" dirty="0" smtClean="0"/>
              <a:t>-</a:t>
            </a:r>
            <a:r>
              <a:rPr lang="ja-JP" altLang="en-US" dirty="0"/>
              <a:t>２</a:t>
            </a:r>
            <a:r>
              <a:rPr lang="ja-JP" altLang="en-US" dirty="0" smtClean="0"/>
              <a:t>．地域協議会とは</a:t>
            </a:r>
            <a:endParaRPr kumimoji="1" lang="ja-JP" altLang="en-US" dirty="0"/>
          </a:p>
        </p:txBody>
      </p:sp>
      <p:sp>
        <p:nvSpPr>
          <p:cNvPr id="3" name="コンテンツ プレースホルダー 2"/>
          <p:cNvSpPr>
            <a:spLocks noGrp="1"/>
          </p:cNvSpPr>
          <p:nvPr>
            <p:ph idx="1"/>
          </p:nvPr>
        </p:nvSpPr>
        <p:spPr>
          <a:xfrm>
            <a:off x="677334" y="1511300"/>
            <a:ext cx="10676466" cy="4965700"/>
          </a:xfrm>
        </p:spPr>
        <p:txBody>
          <a:bodyPr>
            <a:noAutofit/>
          </a:bodyPr>
          <a:lstStyle/>
          <a:p>
            <a:pPr marL="0" indent="0">
              <a:buNone/>
            </a:pPr>
            <a:r>
              <a:rPr lang="en-US" altLang="ja-JP" sz="2400" dirty="0" smtClean="0"/>
              <a:t>【</a:t>
            </a:r>
            <a:r>
              <a:rPr lang="ja-JP" altLang="en-US" sz="2400" dirty="0" smtClean="0"/>
              <a:t>地域における公益的な取組とは</a:t>
            </a:r>
            <a:r>
              <a:rPr lang="en-US" altLang="ja-JP" sz="2400" dirty="0" smtClean="0"/>
              <a:t>】</a:t>
            </a:r>
          </a:p>
          <a:p>
            <a:pPr marL="0" indent="0">
              <a:buNone/>
            </a:pPr>
            <a:r>
              <a:rPr lang="ja-JP" altLang="en-US" sz="2400" dirty="0"/>
              <a:t>　</a:t>
            </a:r>
            <a:r>
              <a:rPr lang="ja-JP" altLang="en-US" sz="2400" dirty="0" smtClean="0"/>
              <a:t>社会福祉法人が、日常生活又は社会生活上の支援を必要とする者に対し、社会福祉事業や公益事業を行うに当たって、無料又は低額な料金で提供される福祉サービス（事業性のない取組を含む）</a:t>
            </a:r>
            <a:endParaRPr lang="en-US" altLang="ja-JP" sz="2400" dirty="0" smtClean="0"/>
          </a:p>
          <a:p>
            <a:pPr marL="0" indent="0">
              <a:buNone/>
            </a:pPr>
            <a:endParaRPr lang="en-US" altLang="ja-JP" sz="2400" dirty="0"/>
          </a:p>
          <a:p>
            <a:pPr marL="0" indent="0">
              <a:buNone/>
            </a:pPr>
            <a:r>
              <a:rPr lang="en-US" altLang="ja-JP" sz="2400" dirty="0" smtClean="0"/>
              <a:t>【</a:t>
            </a:r>
            <a:r>
              <a:rPr lang="ja-JP" altLang="en-US" sz="2400" dirty="0" smtClean="0"/>
              <a:t>市内法人の取組事例</a:t>
            </a:r>
            <a:r>
              <a:rPr lang="en-US" altLang="ja-JP" sz="2400" dirty="0" smtClean="0"/>
              <a:t>】</a:t>
            </a:r>
          </a:p>
          <a:p>
            <a:pPr marL="0" indent="0">
              <a:buNone/>
            </a:pPr>
            <a:r>
              <a:rPr lang="ja-JP" altLang="en-US" sz="2400" dirty="0" smtClean="0"/>
              <a:t>・職場体験、福祉実習の受入れ</a:t>
            </a:r>
            <a:endParaRPr lang="en-US" altLang="ja-JP" sz="2400" dirty="0" smtClean="0"/>
          </a:p>
          <a:p>
            <a:pPr marL="0" indent="0">
              <a:buNone/>
            </a:pPr>
            <a:r>
              <a:rPr lang="ja-JP" altLang="en-US" sz="2400" dirty="0" smtClean="0"/>
              <a:t>・カフェ、茶話会の開催</a:t>
            </a:r>
            <a:endParaRPr lang="en-US" altLang="ja-JP" sz="2400" dirty="0" smtClean="0"/>
          </a:p>
          <a:p>
            <a:pPr marL="0" indent="0">
              <a:buNone/>
            </a:pPr>
            <a:r>
              <a:rPr lang="ja-JP" altLang="en-US" sz="2400" dirty="0" smtClean="0"/>
              <a:t>・出張講座や研修への講師派遣、市民講座の開催</a:t>
            </a:r>
            <a:r>
              <a:rPr lang="ja-JP" altLang="en-US" sz="2400" dirty="0"/>
              <a:t>　</a:t>
            </a:r>
            <a:r>
              <a:rPr lang="en-US" altLang="ja-JP" sz="2400" dirty="0" smtClean="0"/>
              <a:t>etc.</a:t>
            </a:r>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3</a:t>
            </a:fld>
            <a:endParaRPr kumimoji="1" lang="ja-JP" altLang="en-US"/>
          </a:p>
        </p:txBody>
      </p:sp>
    </p:spTree>
    <p:extLst>
      <p:ext uri="{BB962C8B-B14F-4D97-AF65-F5344CB8AC3E}">
        <p14:creationId xmlns:p14="http://schemas.microsoft.com/office/powerpoint/2010/main" val="155751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a:t>２</a:t>
            </a:r>
            <a:r>
              <a:rPr lang="ja-JP" altLang="en-US" dirty="0" smtClean="0"/>
              <a:t>．今年度の地域協議会のテーマ</a:t>
            </a:r>
            <a:endParaRPr kumimoji="1" lang="ja-JP" altLang="en-US" dirty="0"/>
          </a:p>
        </p:txBody>
      </p:sp>
      <p:sp>
        <p:nvSpPr>
          <p:cNvPr id="3" name="コンテンツ プレースホルダー 2"/>
          <p:cNvSpPr>
            <a:spLocks noGrp="1"/>
          </p:cNvSpPr>
          <p:nvPr>
            <p:ph idx="1"/>
          </p:nvPr>
        </p:nvSpPr>
        <p:spPr>
          <a:xfrm>
            <a:off x="677334" y="1511300"/>
            <a:ext cx="10676466" cy="4965700"/>
          </a:xfrm>
        </p:spPr>
        <p:txBody>
          <a:bodyPr>
            <a:noAutofit/>
          </a:bodyPr>
          <a:lstStyle/>
          <a:p>
            <a:pPr marL="0" indent="0">
              <a:buNone/>
            </a:pPr>
            <a:r>
              <a:rPr lang="ja-JP" altLang="en-US" sz="2400" dirty="0"/>
              <a:t>　</a:t>
            </a:r>
            <a:r>
              <a:rPr lang="ja-JP" altLang="en-US" sz="2400" dirty="0" smtClean="0"/>
              <a:t>こ</a:t>
            </a:r>
            <a:r>
              <a:rPr lang="ja-JP" altLang="en-US" sz="2400" dirty="0"/>
              <a:t>れ</a:t>
            </a:r>
            <a:r>
              <a:rPr lang="ja-JP" altLang="en-US" sz="2400" dirty="0" smtClean="0"/>
              <a:t>までの地域協議会（平成</a:t>
            </a:r>
            <a:r>
              <a:rPr lang="en-US" altLang="ja-JP" sz="2400" dirty="0" smtClean="0"/>
              <a:t>30</a:t>
            </a:r>
            <a:r>
              <a:rPr lang="ja-JP" altLang="en-US" sz="2400" dirty="0" smtClean="0"/>
              <a:t>年度・令和元年度実施）では、法人が個々で取組を実施するには、人手不足や財源不足等により限界があるという課題が多く挙がるなかで、「複数の法人が連携して様々な取組を検討・実施してはどうか」という意見を頂戴しました。</a:t>
            </a:r>
            <a:endParaRPr lang="en-US" altLang="ja-JP" sz="2400" dirty="0" smtClean="0"/>
          </a:p>
          <a:p>
            <a:pPr marL="0" indent="0">
              <a:buNone/>
            </a:pPr>
            <a:endParaRPr lang="en-US" altLang="ja-JP" sz="2400" dirty="0" smtClean="0"/>
          </a:p>
          <a:p>
            <a:pPr marL="0" indent="0">
              <a:buNone/>
            </a:pPr>
            <a:r>
              <a:rPr lang="ja-JP" altLang="en-US" sz="2400" dirty="0"/>
              <a:t>　今年度の地域協</a:t>
            </a:r>
            <a:r>
              <a:rPr lang="ja-JP" altLang="en-US" sz="2400" dirty="0" smtClean="0"/>
              <a:t>議会では</a:t>
            </a:r>
            <a:r>
              <a:rPr lang="ja-JP" altLang="en-US" sz="2400" dirty="0"/>
              <a:t>、「法人の連携」に着目し、西東京市内の法人が連携して実施している取組や課題等に</a:t>
            </a:r>
            <a:r>
              <a:rPr lang="ja-JP" altLang="en-US" sz="2400" dirty="0" smtClean="0"/>
              <a:t>ついて、</a:t>
            </a:r>
            <a:r>
              <a:rPr lang="ja-JP" altLang="en-US" sz="2400" dirty="0"/>
              <a:t>別紙</a:t>
            </a:r>
            <a:r>
              <a:rPr lang="ja-JP" altLang="en-US" sz="2400" dirty="0" smtClean="0"/>
              <a:t>アンケート票により委員の皆様のご意見</a:t>
            </a:r>
            <a:r>
              <a:rPr lang="ja-JP" altLang="en-US" sz="2400" dirty="0"/>
              <a:t>を頂戴したいと考えております。</a:t>
            </a:r>
            <a:endParaRPr lang="en-US" altLang="ja-JP" sz="2400" dirty="0"/>
          </a:p>
          <a:p>
            <a:pPr marL="0" indent="0">
              <a:buNone/>
            </a:pPr>
            <a:r>
              <a:rPr lang="ja-JP" altLang="en-US" sz="2400" dirty="0" smtClean="0"/>
              <a:t>　</a:t>
            </a:r>
            <a:endParaRPr lang="en-US" altLang="ja-JP" sz="2400" dirty="0" smtClean="0"/>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4</a:t>
            </a:fld>
            <a:endParaRPr kumimoji="1" lang="ja-JP" altLang="en-US"/>
          </a:p>
        </p:txBody>
      </p:sp>
    </p:spTree>
    <p:extLst>
      <p:ext uri="{BB962C8B-B14F-4D97-AF65-F5344CB8AC3E}">
        <p14:creationId xmlns:p14="http://schemas.microsoft.com/office/powerpoint/2010/main" val="2022453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smtClean="0"/>
              <a:t>３．市内法人の連携による取組状況</a:t>
            </a:r>
            <a:endParaRPr kumimoji="1" lang="ja-JP" altLang="en-US" dirty="0"/>
          </a:p>
        </p:txBody>
      </p:sp>
      <p:sp>
        <p:nvSpPr>
          <p:cNvPr id="3" name="コンテンツ プレースホルダー 2"/>
          <p:cNvSpPr>
            <a:spLocks noGrp="1"/>
          </p:cNvSpPr>
          <p:nvPr>
            <p:ph idx="1"/>
          </p:nvPr>
        </p:nvSpPr>
        <p:spPr>
          <a:xfrm>
            <a:off x="677334" y="1511300"/>
            <a:ext cx="10676466" cy="4122073"/>
          </a:xfrm>
        </p:spPr>
        <p:txBody>
          <a:bodyPr>
            <a:noAutofit/>
          </a:bodyPr>
          <a:lstStyle/>
          <a:p>
            <a:pPr marL="0" indent="0">
              <a:buNone/>
            </a:pPr>
            <a:r>
              <a:rPr lang="ja-JP" altLang="en-US" sz="2400" dirty="0" smtClean="0"/>
              <a:t>・西東京市では、西東京市社会福祉協議会がとりまとめ、</a:t>
            </a:r>
            <a:r>
              <a:rPr lang="en-US" altLang="ja-JP" sz="2400" dirty="0" smtClean="0"/>
              <a:t>22</a:t>
            </a:r>
            <a:r>
              <a:rPr lang="ja-JP" altLang="en-US" sz="2400" dirty="0" smtClean="0"/>
              <a:t>法人が参画する</a:t>
            </a:r>
            <a:r>
              <a:rPr lang="ja-JP" altLang="en-US" sz="2400" b="1" dirty="0" smtClean="0"/>
              <a:t>「西東京市社会福祉法人連絡会」</a:t>
            </a:r>
            <a:r>
              <a:rPr lang="ja-JP" altLang="en-US" sz="2400" dirty="0" smtClean="0"/>
              <a:t>（以下、「法人連絡会」という）がさまざまな活動を実施しています。</a:t>
            </a:r>
            <a:endParaRPr lang="en-US" altLang="ja-JP" sz="2400" dirty="0" smtClean="0"/>
          </a:p>
          <a:p>
            <a:pPr marL="0" indent="0">
              <a:buNone/>
            </a:pPr>
            <a:r>
              <a:rPr lang="ja-JP" altLang="en-US" sz="2400" dirty="0"/>
              <a:t>・設　</a:t>
            </a:r>
            <a:r>
              <a:rPr lang="ja-JP" altLang="en-US" sz="2400" dirty="0" smtClean="0"/>
              <a:t>　立：</a:t>
            </a:r>
            <a:r>
              <a:rPr lang="ja-JP" altLang="en-US" sz="2400" dirty="0"/>
              <a:t>平成</a:t>
            </a:r>
            <a:r>
              <a:rPr lang="en-US" altLang="ja-JP" sz="2400" dirty="0"/>
              <a:t>28</a:t>
            </a:r>
            <a:r>
              <a:rPr lang="ja-JP" altLang="en-US" sz="2400" dirty="0"/>
              <a:t>年</a:t>
            </a:r>
            <a:r>
              <a:rPr lang="en-US" altLang="ja-JP" sz="2400" dirty="0"/>
              <a:t>12</a:t>
            </a:r>
            <a:r>
              <a:rPr lang="ja-JP" altLang="en-US" sz="2400" dirty="0"/>
              <a:t>月</a:t>
            </a:r>
            <a:r>
              <a:rPr lang="en-US" altLang="ja-JP" sz="2400" dirty="0"/>
              <a:t>23</a:t>
            </a:r>
            <a:r>
              <a:rPr lang="ja-JP" altLang="en-US" sz="2400" dirty="0"/>
              <a:t>日</a:t>
            </a:r>
            <a:endParaRPr lang="en-US" altLang="ja-JP" sz="2400" dirty="0"/>
          </a:p>
          <a:p>
            <a:pPr marL="0" indent="0">
              <a:buNone/>
            </a:pPr>
            <a:r>
              <a:rPr lang="ja-JP" altLang="en-US" sz="2400" dirty="0" smtClean="0"/>
              <a:t>・</a:t>
            </a:r>
            <a:r>
              <a:rPr lang="ja-JP" altLang="en-US" sz="2400" dirty="0"/>
              <a:t>参画</a:t>
            </a:r>
            <a:r>
              <a:rPr lang="ja-JP" altLang="en-US" sz="2400" dirty="0" smtClean="0"/>
              <a:t>法人：市内</a:t>
            </a:r>
            <a:r>
              <a:rPr lang="ja-JP" altLang="en-US" sz="2400" dirty="0"/>
              <a:t>で社会福祉施設等を運営する社会福祉法人　</a:t>
            </a:r>
            <a:r>
              <a:rPr lang="en-US" altLang="ja-JP" sz="2400" dirty="0"/>
              <a:t>22</a:t>
            </a:r>
            <a:r>
              <a:rPr lang="ja-JP" altLang="en-US" sz="2400" dirty="0" smtClean="0"/>
              <a:t>法人</a:t>
            </a:r>
            <a:endParaRPr lang="en-US" altLang="ja-JP" sz="2400" dirty="0" smtClean="0"/>
          </a:p>
          <a:p>
            <a:pPr marL="0" indent="0">
              <a:buNone/>
            </a:pPr>
            <a:r>
              <a:rPr lang="ja-JP" altLang="en-US" sz="2400" dirty="0"/>
              <a:t>　</a:t>
            </a:r>
            <a:r>
              <a:rPr lang="ja-JP" altLang="en-US" sz="2400" dirty="0" smtClean="0"/>
              <a:t>　　　　（高齢９法人、</a:t>
            </a:r>
            <a:r>
              <a:rPr lang="ja-JP" altLang="en-US" sz="2400" dirty="0" err="1" smtClean="0"/>
              <a:t>障がい</a:t>
            </a:r>
            <a:r>
              <a:rPr lang="ja-JP" altLang="en-US" sz="2400" dirty="0" smtClean="0"/>
              <a:t>４法人、子ども８法人、社協１法人）</a:t>
            </a:r>
            <a:r>
              <a:rPr lang="ja-JP" altLang="en-US" sz="2400" dirty="0"/>
              <a:t>　　　　</a:t>
            </a:r>
            <a:endParaRPr lang="en-US" altLang="ja-JP" sz="2400" dirty="0"/>
          </a:p>
          <a:p>
            <a:pPr marL="0" indent="0">
              <a:buNone/>
            </a:pPr>
            <a:r>
              <a:rPr lang="ja-JP" altLang="en-US" sz="2400" dirty="0"/>
              <a:t>・主な活動</a:t>
            </a:r>
            <a:endParaRPr lang="en-US" altLang="ja-JP" sz="2400" dirty="0"/>
          </a:p>
          <a:p>
            <a:pPr marL="0" indent="0">
              <a:buNone/>
            </a:pPr>
            <a:r>
              <a:rPr lang="ja-JP" altLang="en-US" sz="2400" dirty="0"/>
              <a:t>　　地域公益活動</a:t>
            </a:r>
            <a:r>
              <a:rPr lang="ja-JP" altLang="en-US" sz="2400" dirty="0" smtClean="0"/>
              <a:t>分科会（</a:t>
            </a:r>
            <a:r>
              <a:rPr lang="ja-JP" altLang="en-US" sz="2400" dirty="0"/>
              <a:t>フードドライブの実施、市民まつり参加等）</a:t>
            </a:r>
            <a:endParaRPr lang="en-US" altLang="ja-JP" sz="2400" dirty="0"/>
          </a:p>
          <a:p>
            <a:pPr marL="0" indent="0">
              <a:buNone/>
            </a:pPr>
            <a:r>
              <a:rPr lang="ja-JP" altLang="en-US" sz="2400" dirty="0"/>
              <a:t>　　人材確保・育成活動</a:t>
            </a:r>
            <a:r>
              <a:rPr lang="ja-JP" altLang="en-US" sz="2400" dirty="0" smtClean="0"/>
              <a:t>分科会（</a:t>
            </a:r>
            <a:r>
              <a:rPr lang="ja-JP" altLang="en-US" sz="2400" dirty="0"/>
              <a:t>福祉のしごと相談・</a:t>
            </a:r>
            <a:r>
              <a:rPr lang="ja-JP" altLang="en-US" sz="2400" dirty="0" smtClean="0"/>
              <a:t>面接会・研修会等）</a:t>
            </a:r>
            <a:endParaRPr lang="en-US" altLang="ja-JP" sz="2400" dirty="0"/>
          </a:p>
          <a:p>
            <a:pPr marL="0" indent="0">
              <a:buNone/>
            </a:pPr>
            <a:r>
              <a:rPr lang="ja-JP" altLang="en-US" sz="2400" dirty="0"/>
              <a:t>　　広報啓発活動</a:t>
            </a:r>
            <a:r>
              <a:rPr lang="ja-JP" altLang="en-US" sz="2400" dirty="0" smtClean="0"/>
              <a:t>分科会（</a:t>
            </a:r>
            <a:r>
              <a:rPr lang="ja-JP" altLang="en-US" sz="2400" dirty="0"/>
              <a:t>社会福祉法人連絡会通信の発行等</a:t>
            </a:r>
            <a:r>
              <a:rPr lang="ja-JP" altLang="en-US" sz="2400" dirty="0" smtClean="0"/>
              <a:t>）</a:t>
            </a:r>
            <a:endParaRPr lang="en-US" altLang="ja-JP" sz="2400" dirty="0" smtClean="0"/>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5</a:t>
            </a:fld>
            <a:endParaRPr kumimoji="1" lang="ja-JP" altLang="en-US"/>
          </a:p>
        </p:txBody>
      </p:sp>
    </p:spTree>
    <p:extLst>
      <p:ext uri="{BB962C8B-B14F-4D97-AF65-F5344CB8AC3E}">
        <p14:creationId xmlns:p14="http://schemas.microsoft.com/office/powerpoint/2010/main" val="3194800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smtClean="0"/>
              <a:t>３</a:t>
            </a:r>
            <a:r>
              <a:rPr lang="en-US" altLang="ja-JP" dirty="0" smtClean="0"/>
              <a:t>-</a:t>
            </a:r>
            <a:r>
              <a:rPr lang="ja-JP" altLang="en-US" dirty="0" smtClean="0"/>
              <a:t>１．法人</a:t>
            </a:r>
            <a:r>
              <a:rPr lang="ja-JP" altLang="en-US" dirty="0"/>
              <a:t>連絡会</a:t>
            </a:r>
            <a:r>
              <a:rPr lang="ja-JP" altLang="en-US" dirty="0" smtClean="0"/>
              <a:t>の取組事例</a:t>
            </a:r>
            <a:endParaRPr kumimoji="1" lang="ja-JP" altLang="en-US" dirty="0"/>
          </a:p>
        </p:txBody>
      </p:sp>
      <p:sp>
        <p:nvSpPr>
          <p:cNvPr id="3" name="コンテンツ プレースホルダー 2"/>
          <p:cNvSpPr>
            <a:spLocks noGrp="1"/>
          </p:cNvSpPr>
          <p:nvPr>
            <p:ph idx="1"/>
          </p:nvPr>
        </p:nvSpPr>
        <p:spPr>
          <a:xfrm>
            <a:off x="677334" y="1511300"/>
            <a:ext cx="10676466" cy="424281"/>
          </a:xfrm>
        </p:spPr>
        <p:txBody>
          <a:bodyPr>
            <a:noAutofit/>
          </a:bodyPr>
          <a:lstStyle/>
          <a:p>
            <a:pPr marL="0" indent="0">
              <a:buNone/>
            </a:pPr>
            <a:r>
              <a:rPr lang="en-US" altLang="ja-JP" sz="2400" dirty="0" smtClean="0"/>
              <a:t>【</a:t>
            </a:r>
            <a:r>
              <a:rPr lang="ja-JP" altLang="en-US" sz="2400" dirty="0" smtClean="0"/>
              <a:t>地域公益活動（フードドライブ）</a:t>
            </a:r>
            <a:r>
              <a:rPr lang="en-US" altLang="ja-JP" sz="2400" dirty="0" smtClean="0"/>
              <a:t>】</a:t>
            </a:r>
          </a:p>
        </p:txBody>
      </p:sp>
      <p:graphicFrame>
        <p:nvGraphicFramePr>
          <p:cNvPr id="5" name="表 4"/>
          <p:cNvGraphicFramePr>
            <a:graphicFrameLocks noGrp="1"/>
          </p:cNvGraphicFramePr>
          <p:nvPr>
            <p:extLst>
              <p:ext uri="{D42A27DB-BD31-4B8C-83A1-F6EECF244321}">
                <p14:modId xmlns:p14="http://schemas.microsoft.com/office/powerpoint/2010/main" val="2115798511"/>
              </p:ext>
            </p:extLst>
          </p:nvPr>
        </p:nvGraphicFramePr>
        <p:xfrm>
          <a:off x="677334" y="2113381"/>
          <a:ext cx="11148695" cy="4028440"/>
        </p:xfrm>
        <a:graphic>
          <a:graphicData uri="http://schemas.openxmlformats.org/drawingml/2006/table">
            <a:tbl>
              <a:tblPr firstRow="1" bandRow="1">
                <a:tableStyleId>{5C22544A-7EE6-4342-B048-85BDC9FD1C3A}</a:tableStyleId>
              </a:tblPr>
              <a:tblGrid>
                <a:gridCol w="932180">
                  <a:extLst>
                    <a:ext uri="{9D8B030D-6E8A-4147-A177-3AD203B41FA5}">
                      <a16:colId xmlns:a16="http://schemas.microsoft.com/office/drawing/2014/main" val="1720647744"/>
                    </a:ext>
                  </a:extLst>
                </a:gridCol>
                <a:gridCol w="1290955">
                  <a:extLst>
                    <a:ext uri="{9D8B030D-6E8A-4147-A177-3AD203B41FA5}">
                      <a16:colId xmlns:a16="http://schemas.microsoft.com/office/drawing/2014/main" val="278224625"/>
                    </a:ext>
                  </a:extLst>
                </a:gridCol>
                <a:gridCol w="4869180">
                  <a:extLst>
                    <a:ext uri="{9D8B030D-6E8A-4147-A177-3AD203B41FA5}">
                      <a16:colId xmlns:a16="http://schemas.microsoft.com/office/drawing/2014/main" val="2002168914"/>
                    </a:ext>
                  </a:extLst>
                </a:gridCol>
                <a:gridCol w="961396">
                  <a:extLst>
                    <a:ext uri="{9D8B030D-6E8A-4147-A177-3AD203B41FA5}">
                      <a16:colId xmlns:a16="http://schemas.microsoft.com/office/drawing/2014/main" val="471615498"/>
                    </a:ext>
                  </a:extLst>
                </a:gridCol>
                <a:gridCol w="3094984">
                  <a:extLst>
                    <a:ext uri="{9D8B030D-6E8A-4147-A177-3AD203B41FA5}">
                      <a16:colId xmlns:a16="http://schemas.microsoft.com/office/drawing/2014/main" val="1845576660"/>
                    </a:ext>
                  </a:extLst>
                </a:gridCol>
              </a:tblGrid>
              <a:tr h="370840">
                <a:tc>
                  <a:txBody>
                    <a:bodyPr/>
                    <a:lstStyle/>
                    <a:p>
                      <a:pPr algn="ctr"/>
                      <a:r>
                        <a:rPr kumimoji="1" lang="ja-JP" altLang="en-US" dirty="0" smtClean="0"/>
                        <a:t>回</a:t>
                      </a:r>
                      <a:endParaRPr kumimoji="1" lang="ja-JP" altLang="en-US" dirty="0"/>
                    </a:p>
                  </a:txBody>
                  <a:tcPr/>
                </a:tc>
                <a:tc>
                  <a:txBody>
                    <a:bodyPr/>
                    <a:lstStyle/>
                    <a:p>
                      <a:pPr algn="ctr"/>
                      <a:r>
                        <a:rPr kumimoji="1" lang="ja-JP" altLang="en-US" dirty="0" smtClean="0"/>
                        <a:t>日時</a:t>
                      </a:r>
                      <a:endParaRPr kumimoji="1" lang="ja-JP" altLang="en-US" dirty="0"/>
                    </a:p>
                  </a:txBody>
                  <a:tcPr/>
                </a:tc>
                <a:tc>
                  <a:txBody>
                    <a:bodyPr/>
                    <a:lstStyle/>
                    <a:p>
                      <a:pPr algn="ctr"/>
                      <a:r>
                        <a:rPr kumimoji="1" lang="ja-JP" altLang="en-US" dirty="0" smtClean="0"/>
                        <a:t>参加者</a:t>
                      </a:r>
                      <a:endParaRPr kumimoji="1" lang="ja-JP" altLang="en-US" dirty="0"/>
                    </a:p>
                  </a:txBody>
                  <a:tcPr/>
                </a:tc>
                <a:tc gridSpan="2">
                  <a:txBody>
                    <a:bodyPr/>
                    <a:lstStyle/>
                    <a:p>
                      <a:pPr algn="ctr"/>
                      <a:r>
                        <a:rPr kumimoji="1" lang="ja-JP" altLang="en-US" dirty="0" smtClean="0"/>
                        <a:t>食品配分先</a:t>
                      </a:r>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099661871"/>
                  </a:ext>
                </a:extLst>
              </a:tr>
              <a:tr h="370840">
                <a:tc>
                  <a:txBody>
                    <a:bodyPr/>
                    <a:lstStyle/>
                    <a:p>
                      <a:r>
                        <a:rPr kumimoji="1" lang="ja-JP" altLang="en-US" dirty="0" smtClean="0"/>
                        <a:t>第１回</a:t>
                      </a:r>
                      <a:endParaRPr kumimoji="1" lang="en-US" altLang="ja-JP" dirty="0" smtClean="0"/>
                    </a:p>
                  </a:txBody>
                  <a:tcPr anchor="ctr"/>
                </a:tc>
                <a:tc>
                  <a:txBody>
                    <a:bodyPr/>
                    <a:lstStyle/>
                    <a:p>
                      <a:r>
                        <a:rPr kumimoji="1" lang="ja-JP" altLang="en-US" baseline="0" dirty="0" smtClean="0"/>
                        <a:t> </a:t>
                      </a:r>
                      <a:r>
                        <a:rPr kumimoji="1" lang="en-US" altLang="ja-JP" dirty="0" smtClean="0"/>
                        <a:t>H30.7.1</a:t>
                      </a:r>
                    </a:p>
                    <a:p>
                      <a:r>
                        <a:rPr kumimoji="1" lang="en-US" altLang="ja-JP" dirty="0" smtClean="0"/>
                        <a:t> </a:t>
                      </a:r>
                    </a:p>
                    <a:p>
                      <a:r>
                        <a:rPr kumimoji="1" lang="en-US" altLang="ja-JP" dirty="0" smtClean="0"/>
                        <a:t> H30.7.7</a:t>
                      </a:r>
                    </a:p>
                  </a:txBody>
                  <a:tcPr anchor="ctr"/>
                </a:tc>
                <a:tc>
                  <a:txBody>
                    <a:bodyPr/>
                    <a:lstStyle/>
                    <a:p>
                      <a:r>
                        <a:rPr kumimoji="1" lang="en-US" altLang="ja-JP" dirty="0" smtClean="0"/>
                        <a:t>20</a:t>
                      </a:r>
                      <a:r>
                        <a:rPr kumimoji="1" lang="ja-JP" altLang="en-US" dirty="0" smtClean="0"/>
                        <a:t>法人</a:t>
                      </a:r>
                      <a:r>
                        <a:rPr kumimoji="1" lang="en-US" altLang="ja-JP" dirty="0" smtClean="0"/>
                        <a:t>24</a:t>
                      </a:r>
                      <a:r>
                        <a:rPr kumimoji="1" lang="ja-JP" altLang="en-US" dirty="0" smtClean="0"/>
                        <a:t>事業所</a:t>
                      </a:r>
                      <a:endParaRPr kumimoji="1" lang="en-US" altLang="ja-JP" dirty="0" smtClean="0"/>
                    </a:p>
                    <a:p>
                      <a:r>
                        <a:rPr kumimoji="1" lang="en-US" altLang="ja-JP" dirty="0" smtClean="0"/>
                        <a:t>(</a:t>
                      </a:r>
                      <a:r>
                        <a:rPr kumimoji="1" lang="ja-JP" altLang="en-US" dirty="0" smtClean="0"/>
                        <a:t>法人職員</a:t>
                      </a:r>
                      <a:r>
                        <a:rPr kumimoji="1" lang="en-US" altLang="ja-JP" dirty="0" smtClean="0"/>
                        <a:t>25</a:t>
                      </a:r>
                      <a:r>
                        <a:rPr kumimoji="1" lang="ja-JP" altLang="en-US" dirty="0" smtClean="0"/>
                        <a:t>名</a:t>
                      </a:r>
                      <a:r>
                        <a:rPr kumimoji="1" lang="en-US" altLang="ja-JP" dirty="0" smtClean="0"/>
                        <a:t>,</a:t>
                      </a:r>
                      <a:r>
                        <a:rPr kumimoji="1" lang="ja-JP" altLang="en-US" dirty="0" smtClean="0"/>
                        <a:t>ボランティア</a:t>
                      </a:r>
                      <a:r>
                        <a:rPr kumimoji="1" lang="en-US" altLang="ja-JP" dirty="0" smtClean="0"/>
                        <a:t>5</a:t>
                      </a:r>
                      <a:r>
                        <a:rPr kumimoji="1" lang="ja-JP" altLang="en-US" dirty="0" smtClean="0"/>
                        <a:t>名</a:t>
                      </a:r>
                      <a:r>
                        <a:rPr kumimoji="1" lang="en-US" altLang="ja-JP" dirty="0" smtClean="0"/>
                        <a:t>,</a:t>
                      </a:r>
                      <a:r>
                        <a:rPr kumimoji="1" lang="ja-JP" altLang="en-US" dirty="0" smtClean="0"/>
                        <a:t>実習生</a:t>
                      </a:r>
                      <a:r>
                        <a:rPr kumimoji="1" lang="en-US" altLang="ja-JP" dirty="0" smtClean="0"/>
                        <a:t>3</a:t>
                      </a:r>
                      <a:r>
                        <a:rPr kumimoji="1" lang="ja-JP" altLang="en-US" dirty="0" smtClean="0"/>
                        <a:t>名</a:t>
                      </a:r>
                      <a:r>
                        <a:rPr kumimoji="1" lang="en-US" altLang="ja-JP" dirty="0" smtClean="0"/>
                        <a:t>)</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15</a:t>
                      </a:r>
                      <a:r>
                        <a:rPr kumimoji="1" lang="ja-JP" altLang="en-US" dirty="0" smtClean="0"/>
                        <a:t>団体</a:t>
                      </a:r>
                      <a:endParaRPr kumimoji="1" lang="en-US" altLang="ja-JP" dirty="0" smtClean="0"/>
                    </a:p>
                    <a:p>
                      <a:endParaRPr kumimoji="1" lang="ja-JP" altLang="en-US" dirty="0"/>
                    </a:p>
                  </a:txBody>
                  <a:tcPr anchor="ctr"/>
                </a:tc>
                <a:tc>
                  <a:txBody>
                    <a:bodyPr/>
                    <a:lstStyle/>
                    <a:p>
                      <a:r>
                        <a:rPr kumimoji="1" lang="ja-JP" altLang="en-US" dirty="0" smtClean="0"/>
                        <a:t>子ども食堂</a:t>
                      </a:r>
                      <a:r>
                        <a:rPr kumimoji="1" lang="en-US" altLang="ja-JP" dirty="0" smtClean="0"/>
                        <a:t>9/</a:t>
                      </a:r>
                      <a:r>
                        <a:rPr kumimoji="1" lang="ja-JP" altLang="en-US" dirty="0" smtClean="0"/>
                        <a:t>中学校放課後カフェ</a:t>
                      </a:r>
                      <a:r>
                        <a:rPr kumimoji="1" lang="en-US" altLang="ja-JP" dirty="0" smtClean="0"/>
                        <a:t>4/</a:t>
                      </a:r>
                      <a:r>
                        <a:rPr kumimoji="1" lang="ja-JP" altLang="en-US" dirty="0" smtClean="0"/>
                        <a:t>おにぎりカフェ</a:t>
                      </a:r>
                      <a:r>
                        <a:rPr kumimoji="1" lang="en-US" altLang="ja-JP" dirty="0" smtClean="0"/>
                        <a:t>/</a:t>
                      </a:r>
                      <a:r>
                        <a:rPr kumimoji="1" lang="ja-JP" altLang="en-US" dirty="0" smtClean="0"/>
                        <a:t>市 生活福祉課</a:t>
                      </a:r>
                    </a:p>
                  </a:txBody>
                  <a:tcPr anchor="ctr"/>
                </a:tc>
                <a:extLst>
                  <a:ext uri="{0D108BD9-81ED-4DB2-BD59-A6C34878D82A}">
                    <a16:rowId xmlns:a16="http://schemas.microsoft.com/office/drawing/2014/main" val="41376403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第２回</a:t>
                      </a:r>
                      <a:endParaRPr kumimoji="1" lang="en-US" altLang="ja-JP" dirty="0" smtClean="0"/>
                    </a:p>
                  </a:txBody>
                  <a:tcPr anchor="ctr"/>
                </a:tc>
                <a:tc>
                  <a:txBody>
                    <a:bodyPr/>
                    <a:lstStyle/>
                    <a:p>
                      <a:r>
                        <a:rPr kumimoji="1" lang="en-US" altLang="ja-JP" dirty="0" smtClean="0"/>
                        <a:t> H31.1.10 </a:t>
                      </a:r>
                    </a:p>
                    <a:p>
                      <a:endParaRPr kumimoji="1" lang="en-US" altLang="ja-JP" dirty="0" smtClean="0"/>
                    </a:p>
                    <a:p>
                      <a:r>
                        <a:rPr kumimoji="1" lang="en-US" altLang="ja-JP" dirty="0" smtClean="0"/>
                        <a:t> H31.1.19</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20</a:t>
                      </a:r>
                      <a:r>
                        <a:rPr kumimoji="1" lang="ja-JP" altLang="en-US" dirty="0" smtClean="0"/>
                        <a:t>法人</a:t>
                      </a:r>
                      <a:r>
                        <a:rPr kumimoji="1" lang="en-US" altLang="ja-JP" dirty="0" smtClean="0"/>
                        <a:t>25</a:t>
                      </a:r>
                      <a:r>
                        <a:rPr kumimoji="1" lang="ja-JP" altLang="en-US" dirty="0" smtClean="0"/>
                        <a:t>事業所</a:t>
                      </a:r>
                      <a:endParaRPr kumimoji="1" lang="en-US" altLang="ja-JP"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法人職員</a:t>
                      </a:r>
                      <a:r>
                        <a:rPr kumimoji="1" lang="en-US" altLang="ja-JP" dirty="0" smtClean="0"/>
                        <a:t>25</a:t>
                      </a:r>
                      <a:r>
                        <a:rPr kumimoji="1" lang="ja-JP" altLang="en-US" dirty="0" smtClean="0"/>
                        <a:t>名</a:t>
                      </a:r>
                      <a:r>
                        <a:rPr kumimoji="1" lang="en-US" altLang="ja-JP" dirty="0" smtClean="0"/>
                        <a:t>,</a:t>
                      </a:r>
                      <a:r>
                        <a:rPr kumimoji="1" lang="ja-JP" altLang="en-US" dirty="0" smtClean="0"/>
                        <a:t>ボランティア</a:t>
                      </a:r>
                      <a:r>
                        <a:rPr kumimoji="1" lang="en-US" altLang="ja-JP" dirty="0" smtClean="0"/>
                        <a:t>7</a:t>
                      </a:r>
                      <a:r>
                        <a:rPr kumimoji="1" lang="ja-JP" altLang="en-US" dirty="0" smtClean="0"/>
                        <a:t>名</a:t>
                      </a:r>
                      <a:r>
                        <a:rPr kumimoji="1" lang="en-US" altLang="ja-JP" dirty="0" smtClean="0"/>
                        <a:t>,</a:t>
                      </a:r>
                      <a:r>
                        <a:rPr kumimoji="1" lang="ja-JP" altLang="en-US" dirty="0" smtClean="0"/>
                        <a:t>東村山市社会福祉協議会職員</a:t>
                      </a:r>
                      <a:r>
                        <a:rPr kumimoji="1" lang="en-US" altLang="ja-JP" dirty="0" smtClean="0"/>
                        <a:t>2</a:t>
                      </a:r>
                      <a:r>
                        <a:rPr kumimoji="1" lang="ja-JP" altLang="en-US" dirty="0" smtClean="0"/>
                        <a:t>名</a:t>
                      </a:r>
                      <a:r>
                        <a:rPr kumimoji="1" lang="en-US" altLang="ja-JP" dirty="0" smtClean="0"/>
                        <a:t>)</a:t>
                      </a:r>
                      <a:endParaRPr kumimoji="1" lang="ja-JP" altLang="en-US" dirty="0" smtClean="0"/>
                    </a:p>
                  </a:txBody>
                  <a:tcPr anchor="ctr"/>
                </a:tc>
                <a:tc>
                  <a:txBody>
                    <a:bodyPr/>
                    <a:lstStyle/>
                    <a:p>
                      <a:r>
                        <a:rPr kumimoji="1" lang="en-US" altLang="ja-JP" dirty="0" smtClean="0"/>
                        <a:t>19</a:t>
                      </a:r>
                      <a:r>
                        <a:rPr kumimoji="1" lang="ja-JP" altLang="en-US" dirty="0" smtClean="0"/>
                        <a:t>団体</a:t>
                      </a:r>
                      <a:endParaRPr kumimoji="1" lang="ja-JP" altLang="en-US" dirty="0"/>
                    </a:p>
                  </a:txBody>
                  <a:tcPr anchor="ctr"/>
                </a:tc>
                <a:tc>
                  <a:txBody>
                    <a:bodyPr/>
                    <a:lstStyle/>
                    <a:p>
                      <a:r>
                        <a:rPr kumimoji="1" lang="ja-JP" altLang="ja-JP" sz="1800" kern="1200" dirty="0" smtClean="0">
                          <a:solidFill>
                            <a:schemeClr val="dk1"/>
                          </a:solidFill>
                          <a:effectLst/>
                          <a:latin typeface="+mn-lt"/>
                          <a:ea typeface="+mn-ea"/>
                          <a:cs typeface="+mn-cs"/>
                        </a:rPr>
                        <a:t>子ども食堂</a:t>
                      </a:r>
                      <a:r>
                        <a:rPr kumimoji="1" lang="en-US" altLang="ja-JP" sz="1800" kern="1200" dirty="0" smtClean="0">
                          <a:solidFill>
                            <a:schemeClr val="dk1"/>
                          </a:solidFill>
                          <a:effectLst/>
                          <a:latin typeface="+mn-lt"/>
                          <a:ea typeface="+mn-ea"/>
                          <a:cs typeface="+mn-cs"/>
                        </a:rPr>
                        <a:t>8/</a:t>
                      </a:r>
                      <a:r>
                        <a:rPr kumimoji="1" lang="ja-JP" altLang="ja-JP" sz="1800" kern="1200" dirty="0" smtClean="0">
                          <a:solidFill>
                            <a:schemeClr val="dk1"/>
                          </a:solidFill>
                          <a:effectLst/>
                          <a:latin typeface="+mn-lt"/>
                          <a:ea typeface="+mn-ea"/>
                          <a:cs typeface="+mn-cs"/>
                        </a:rPr>
                        <a:t>中学校放課後カフェ</a:t>
                      </a:r>
                      <a:r>
                        <a:rPr kumimoji="1" lang="en-US" altLang="ja-JP" sz="1800" kern="1200" dirty="0" smtClean="0">
                          <a:solidFill>
                            <a:schemeClr val="dk1"/>
                          </a:solidFill>
                          <a:effectLst/>
                          <a:latin typeface="+mn-lt"/>
                          <a:ea typeface="+mn-ea"/>
                          <a:cs typeface="+mn-cs"/>
                        </a:rPr>
                        <a:t>7/</a:t>
                      </a:r>
                      <a:r>
                        <a:rPr kumimoji="1" lang="ja-JP" altLang="ja-JP" sz="1800" kern="1200" dirty="0" smtClean="0">
                          <a:solidFill>
                            <a:schemeClr val="dk1"/>
                          </a:solidFill>
                          <a:effectLst/>
                          <a:latin typeface="+mn-lt"/>
                          <a:ea typeface="+mn-ea"/>
                          <a:cs typeface="+mn-cs"/>
                        </a:rPr>
                        <a:t>学習支援団体</a:t>
                      </a:r>
                      <a:r>
                        <a:rPr kumimoji="1" lang="en-US" altLang="ja-JP" sz="1800" kern="1200" dirty="0" smtClean="0">
                          <a:solidFill>
                            <a:schemeClr val="dk1"/>
                          </a:solidFill>
                          <a:effectLst/>
                          <a:latin typeface="+mn-lt"/>
                          <a:ea typeface="+mn-ea"/>
                          <a:cs typeface="+mn-cs"/>
                        </a:rPr>
                        <a:t>2/</a:t>
                      </a:r>
                      <a:r>
                        <a:rPr kumimoji="1" lang="ja-JP" altLang="ja-JP" sz="1800" kern="1200" dirty="0" smtClean="0">
                          <a:solidFill>
                            <a:schemeClr val="dk1"/>
                          </a:solidFill>
                          <a:effectLst/>
                          <a:latin typeface="+mn-lt"/>
                          <a:ea typeface="+mn-ea"/>
                          <a:cs typeface="+mn-cs"/>
                        </a:rPr>
                        <a:t>おにぎりカフェ</a:t>
                      </a:r>
                      <a:r>
                        <a:rPr kumimoji="1" lang="en-US" altLang="ja-JP" sz="1800" kern="1200" dirty="0" smtClean="0">
                          <a:solidFill>
                            <a:schemeClr val="dk1"/>
                          </a:solidFill>
                          <a:effectLst/>
                          <a:latin typeface="+mn-lt"/>
                          <a:ea typeface="+mn-ea"/>
                          <a:cs typeface="+mn-cs"/>
                        </a:rPr>
                        <a:t>/</a:t>
                      </a:r>
                      <a:r>
                        <a:rPr kumimoji="1" lang="ja-JP" altLang="en-US" sz="1800" kern="1200" dirty="0" smtClean="0">
                          <a:solidFill>
                            <a:schemeClr val="dk1"/>
                          </a:solidFill>
                          <a:effectLst/>
                          <a:latin typeface="+mn-lt"/>
                          <a:ea typeface="+mn-ea"/>
                          <a:cs typeface="+mn-cs"/>
                        </a:rPr>
                        <a:t>市 </a:t>
                      </a:r>
                      <a:r>
                        <a:rPr kumimoji="1" lang="ja-JP" altLang="ja-JP" sz="1800" kern="1200" dirty="0" smtClean="0">
                          <a:solidFill>
                            <a:schemeClr val="dk1"/>
                          </a:solidFill>
                          <a:effectLst/>
                          <a:latin typeface="+mn-lt"/>
                          <a:ea typeface="+mn-ea"/>
                          <a:cs typeface="+mn-cs"/>
                        </a:rPr>
                        <a:t>生活福祉課</a:t>
                      </a:r>
                      <a:endParaRPr kumimoji="1" lang="ja-JP" altLang="en-US" dirty="0"/>
                    </a:p>
                  </a:txBody>
                  <a:tcPr/>
                </a:tc>
                <a:extLst>
                  <a:ext uri="{0D108BD9-81ED-4DB2-BD59-A6C34878D82A}">
                    <a16:rowId xmlns:a16="http://schemas.microsoft.com/office/drawing/2014/main" val="24357290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第３回</a:t>
                      </a:r>
                      <a:endParaRPr kumimoji="1" lang="en-US" altLang="ja-JP" dirty="0" smtClean="0"/>
                    </a:p>
                  </a:txBody>
                  <a:tcPr anchor="ctr"/>
                </a:tc>
                <a:tc>
                  <a:txBody>
                    <a:bodyPr/>
                    <a:lstStyle/>
                    <a:p>
                      <a:r>
                        <a:rPr kumimoji="1" lang="en-US" altLang="ja-JP" dirty="0" smtClean="0"/>
                        <a:t> R1.6.27</a:t>
                      </a:r>
                    </a:p>
                    <a:p>
                      <a:endParaRPr kumimoji="1" lang="en-US" altLang="ja-JP" dirty="0" smtClean="0"/>
                    </a:p>
                    <a:p>
                      <a:r>
                        <a:rPr kumimoji="1" lang="en-US" altLang="ja-JP" dirty="0" smtClean="0"/>
                        <a:t> R1.7.6</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20</a:t>
                      </a:r>
                      <a:r>
                        <a:rPr kumimoji="1" lang="ja-JP" altLang="en-US" dirty="0" smtClean="0"/>
                        <a:t>法人</a:t>
                      </a:r>
                      <a:r>
                        <a:rPr kumimoji="1" lang="en-US" altLang="ja-JP" dirty="0" smtClean="0"/>
                        <a:t>28</a:t>
                      </a:r>
                      <a:r>
                        <a:rPr kumimoji="1" lang="ja-JP" altLang="en-US" dirty="0" smtClean="0"/>
                        <a:t>事業所</a:t>
                      </a:r>
                      <a:endParaRPr kumimoji="1" lang="en-US" altLang="ja-JP"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法人職員</a:t>
                      </a:r>
                      <a:r>
                        <a:rPr kumimoji="1" lang="en-US" altLang="ja-JP" dirty="0" smtClean="0"/>
                        <a:t>24</a:t>
                      </a:r>
                      <a:r>
                        <a:rPr kumimoji="1" lang="ja-JP" altLang="en-US" dirty="0" smtClean="0"/>
                        <a:t>名</a:t>
                      </a:r>
                      <a:r>
                        <a:rPr kumimoji="1" lang="en-US" altLang="ja-JP" dirty="0" smtClean="0"/>
                        <a:t>,</a:t>
                      </a:r>
                      <a:r>
                        <a:rPr kumimoji="1" lang="ja-JP" altLang="en-US" dirty="0" smtClean="0"/>
                        <a:t>ボランティア</a:t>
                      </a:r>
                      <a:r>
                        <a:rPr kumimoji="1" lang="en-US" altLang="ja-JP" dirty="0" smtClean="0"/>
                        <a:t>11</a:t>
                      </a:r>
                      <a:r>
                        <a:rPr kumimoji="1" lang="ja-JP" altLang="en-US" dirty="0" smtClean="0"/>
                        <a:t>名</a:t>
                      </a:r>
                      <a:r>
                        <a:rPr kumimoji="1" lang="en-US" altLang="ja-JP" dirty="0" smtClean="0"/>
                        <a:t>)</a:t>
                      </a:r>
                      <a:endParaRPr kumimoji="1" lang="ja-JP" altLang="en-US" dirty="0" smtClean="0"/>
                    </a:p>
                  </a:txBody>
                  <a:tcPr anchor="ctr"/>
                </a:tc>
                <a:tc>
                  <a:txBody>
                    <a:bodyPr/>
                    <a:lstStyle/>
                    <a:p>
                      <a:r>
                        <a:rPr kumimoji="1" lang="en-US" altLang="ja-JP" dirty="0" smtClean="0"/>
                        <a:t>20</a:t>
                      </a:r>
                      <a:r>
                        <a:rPr kumimoji="1" lang="ja-JP" altLang="en-US" dirty="0" smtClean="0"/>
                        <a:t>団体</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dk1"/>
                          </a:solidFill>
                          <a:effectLst/>
                          <a:latin typeface="+mn-lt"/>
                          <a:ea typeface="+mn-ea"/>
                          <a:cs typeface="+mn-cs"/>
                        </a:rPr>
                        <a:t>子ども食堂</a:t>
                      </a:r>
                      <a:r>
                        <a:rPr kumimoji="1" lang="en-US" altLang="ja-JP" sz="1800" kern="1200" dirty="0" smtClean="0">
                          <a:solidFill>
                            <a:schemeClr val="dk1"/>
                          </a:solidFill>
                          <a:effectLst/>
                          <a:latin typeface="+mn-lt"/>
                          <a:ea typeface="+mn-ea"/>
                          <a:cs typeface="+mn-cs"/>
                        </a:rPr>
                        <a:t>8/</a:t>
                      </a:r>
                      <a:r>
                        <a:rPr kumimoji="1" lang="ja-JP" altLang="ja-JP" sz="1800" kern="1200" dirty="0" smtClean="0">
                          <a:solidFill>
                            <a:schemeClr val="dk1"/>
                          </a:solidFill>
                          <a:effectLst/>
                          <a:latin typeface="+mn-lt"/>
                          <a:ea typeface="+mn-ea"/>
                          <a:cs typeface="+mn-cs"/>
                        </a:rPr>
                        <a:t>中学校放課後カフェ</a:t>
                      </a:r>
                      <a:r>
                        <a:rPr kumimoji="1" lang="en-US" altLang="ja-JP" sz="1800" kern="1200" dirty="0" smtClean="0">
                          <a:solidFill>
                            <a:schemeClr val="dk1"/>
                          </a:solidFill>
                          <a:effectLst/>
                          <a:latin typeface="+mn-lt"/>
                          <a:ea typeface="+mn-ea"/>
                          <a:cs typeface="+mn-cs"/>
                        </a:rPr>
                        <a:t>7/</a:t>
                      </a:r>
                      <a:r>
                        <a:rPr kumimoji="1" lang="ja-JP" altLang="en-US" sz="1800" kern="1200" dirty="0" smtClean="0">
                          <a:solidFill>
                            <a:schemeClr val="dk1"/>
                          </a:solidFill>
                          <a:effectLst/>
                          <a:latin typeface="+mn-lt"/>
                          <a:ea typeface="+mn-ea"/>
                          <a:cs typeface="+mn-cs"/>
                        </a:rPr>
                        <a:t>子ども</a:t>
                      </a:r>
                      <a:r>
                        <a:rPr kumimoji="1" lang="ja-JP" altLang="ja-JP" sz="1800" kern="1200" dirty="0" smtClean="0">
                          <a:solidFill>
                            <a:schemeClr val="dk1"/>
                          </a:solidFill>
                          <a:effectLst/>
                          <a:latin typeface="+mn-lt"/>
                          <a:ea typeface="+mn-ea"/>
                          <a:cs typeface="+mn-cs"/>
                        </a:rPr>
                        <a:t>学習支援団体</a:t>
                      </a:r>
                      <a:r>
                        <a:rPr kumimoji="1" lang="en-US" altLang="ja-JP" sz="1800" kern="1200" dirty="0" smtClean="0">
                          <a:solidFill>
                            <a:schemeClr val="dk1"/>
                          </a:solidFill>
                          <a:effectLst/>
                          <a:latin typeface="+mn-lt"/>
                          <a:ea typeface="+mn-ea"/>
                          <a:cs typeface="+mn-cs"/>
                        </a:rPr>
                        <a:t>4/</a:t>
                      </a:r>
                      <a:r>
                        <a:rPr kumimoji="1" lang="ja-JP" altLang="en-US" sz="1800" kern="1200" dirty="0" smtClean="0">
                          <a:solidFill>
                            <a:schemeClr val="dk1"/>
                          </a:solidFill>
                          <a:effectLst/>
                          <a:latin typeface="+mn-lt"/>
                          <a:ea typeface="+mn-ea"/>
                          <a:cs typeface="+mn-cs"/>
                        </a:rPr>
                        <a:t>市生活サポート窓口</a:t>
                      </a:r>
                      <a:endParaRPr kumimoji="1" lang="ja-JP" altLang="en-US" dirty="0" smtClean="0"/>
                    </a:p>
                  </a:txBody>
                  <a:tcPr/>
                </a:tc>
                <a:extLst>
                  <a:ext uri="{0D108BD9-81ED-4DB2-BD59-A6C34878D82A}">
                    <a16:rowId xmlns:a16="http://schemas.microsoft.com/office/drawing/2014/main" val="42524849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第４回</a:t>
                      </a:r>
                      <a:endParaRPr kumimoji="1" lang="en-US" altLang="ja-JP" dirty="0" smtClean="0"/>
                    </a:p>
                  </a:txBody>
                  <a:tcPr anchor="ctr"/>
                </a:tc>
                <a:tc>
                  <a:txBody>
                    <a:bodyPr/>
                    <a:lstStyle/>
                    <a:p>
                      <a:r>
                        <a:rPr kumimoji="1" lang="en-US" altLang="ja-JP" dirty="0" smtClean="0"/>
                        <a:t> R2.1.6</a:t>
                      </a:r>
                    </a:p>
                    <a:p>
                      <a:endParaRPr kumimoji="1" lang="en-US" altLang="ja-JP" dirty="0" smtClean="0"/>
                    </a:p>
                    <a:p>
                      <a:r>
                        <a:rPr kumimoji="1" lang="en-US" altLang="ja-JP" dirty="0" smtClean="0"/>
                        <a:t> R2.1.18</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20</a:t>
                      </a:r>
                      <a:r>
                        <a:rPr kumimoji="1" lang="ja-JP" altLang="en-US" dirty="0" smtClean="0"/>
                        <a:t>法人</a:t>
                      </a:r>
                      <a:r>
                        <a:rPr kumimoji="1" lang="en-US" altLang="ja-JP" dirty="0" smtClean="0"/>
                        <a:t>28</a:t>
                      </a:r>
                      <a:r>
                        <a:rPr kumimoji="1" lang="ja-JP" altLang="en-US" dirty="0" smtClean="0"/>
                        <a:t>事業所</a:t>
                      </a:r>
                      <a:endParaRPr kumimoji="1" lang="en-US" altLang="ja-JP"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dk1"/>
                          </a:solidFill>
                          <a:effectLst/>
                          <a:latin typeface="+mn-lt"/>
                          <a:ea typeface="+mn-ea"/>
                          <a:cs typeface="+mn-cs"/>
                        </a:rPr>
                        <a:t>（</a:t>
                      </a:r>
                      <a:r>
                        <a:rPr kumimoji="1" lang="ja-JP" altLang="ja-JP" sz="1800" kern="1200" dirty="0" smtClean="0">
                          <a:solidFill>
                            <a:schemeClr val="dk1"/>
                          </a:solidFill>
                          <a:effectLst/>
                          <a:latin typeface="+mn-lt"/>
                          <a:ea typeface="+mn-ea"/>
                          <a:cs typeface="+mn-cs"/>
                        </a:rPr>
                        <a:t>法人職員</a:t>
                      </a:r>
                      <a:r>
                        <a:rPr kumimoji="1" lang="en-US" altLang="ja-JP" sz="1800" kern="1200" dirty="0" smtClean="0">
                          <a:solidFill>
                            <a:schemeClr val="dk1"/>
                          </a:solidFill>
                          <a:effectLst/>
                          <a:latin typeface="+mn-lt"/>
                          <a:ea typeface="+mn-ea"/>
                          <a:cs typeface="+mn-cs"/>
                        </a:rPr>
                        <a:t>,</a:t>
                      </a:r>
                      <a:r>
                        <a:rPr kumimoji="1" lang="ja-JP" altLang="ja-JP" sz="1800" kern="1200" dirty="0" smtClean="0">
                          <a:solidFill>
                            <a:schemeClr val="dk1"/>
                          </a:solidFill>
                          <a:effectLst/>
                          <a:latin typeface="+mn-lt"/>
                          <a:ea typeface="+mn-ea"/>
                          <a:cs typeface="+mn-cs"/>
                        </a:rPr>
                        <a:t>市職員</a:t>
                      </a:r>
                      <a:r>
                        <a:rPr kumimoji="1" lang="en-US" altLang="ja-JP" sz="1800" kern="1200" dirty="0" smtClean="0">
                          <a:solidFill>
                            <a:schemeClr val="dk1"/>
                          </a:solidFill>
                          <a:effectLst/>
                          <a:latin typeface="+mn-lt"/>
                          <a:ea typeface="+mn-ea"/>
                          <a:cs typeface="+mn-cs"/>
                        </a:rPr>
                        <a:t>,</a:t>
                      </a:r>
                      <a:r>
                        <a:rPr kumimoji="1" lang="ja-JP" altLang="ja-JP" sz="1800" kern="1200" dirty="0" smtClean="0">
                          <a:solidFill>
                            <a:schemeClr val="dk1"/>
                          </a:solidFill>
                          <a:effectLst/>
                          <a:latin typeface="+mn-lt"/>
                          <a:ea typeface="+mn-ea"/>
                          <a:cs typeface="+mn-cs"/>
                        </a:rPr>
                        <a:t>ボランティア総勢</a:t>
                      </a:r>
                      <a:r>
                        <a:rPr kumimoji="1" lang="en-US" altLang="ja-JP" sz="1800" kern="1200" dirty="0" smtClean="0">
                          <a:solidFill>
                            <a:schemeClr val="dk1"/>
                          </a:solidFill>
                          <a:effectLst/>
                          <a:latin typeface="+mn-lt"/>
                          <a:ea typeface="+mn-ea"/>
                          <a:cs typeface="+mn-cs"/>
                        </a:rPr>
                        <a:t>40</a:t>
                      </a:r>
                      <a:r>
                        <a:rPr kumimoji="1" lang="ja-JP" altLang="ja-JP" sz="1800" kern="1200" dirty="0" smtClean="0">
                          <a:solidFill>
                            <a:schemeClr val="dk1"/>
                          </a:solidFill>
                          <a:effectLst/>
                          <a:latin typeface="+mn-lt"/>
                          <a:ea typeface="+mn-ea"/>
                          <a:cs typeface="+mn-cs"/>
                        </a:rPr>
                        <a:t>名</a:t>
                      </a:r>
                      <a:r>
                        <a:rPr kumimoji="1" lang="ja-JP" altLang="en-US" sz="1800" kern="1200" dirty="0" smtClean="0">
                          <a:solidFill>
                            <a:schemeClr val="dk1"/>
                          </a:solidFill>
                          <a:effectLst/>
                          <a:latin typeface="+mn-lt"/>
                          <a:ea typeface="+mn-ea"/>
                          <a:cs typeface="+mn-cs"/>
                        </a:rPr>
                        <a:t>）</a:t>
                      </a:r>
                      <a:endParaRPr kumimoji="1" lang="ja-JP" altLang="en-US" dirty="0" smtClean="0"/>
                    </a:p>
                  </a:txBody>
                  <a:tcPr anchor="ctr"/>
                </a:tc>
                <a:tc>
                  <a:txBody>
                    <a:bodyPr/>
                    <a:lstStyle/>
                    <a:p>
                      <a:r>
                        <a:rPr kumimoji="1" lang="en-US" altLang="ja-JP" dirty="0" smtClean="0"/>
                        <a:t>24</a:t>
                      </a:r>
                      <a:r>
                        <a:rPr kumimoji="1" lang="ja-JP" altLang="en-US" dirty="0" smtClean="0"/>
                        <a:t>団体</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dk1"/>
                          </a:solidFill>
                          <a:effectLst/>
                          <a:latin typeface="+mn-lt"/>
                          <a:ea typeface="+mn-ea"/>
                          <a:cs typeface="+mn-cs"/>
                        </a:rPr>
                        <a:t>子ども食堂</a:t>
                      </a:r>
                      <a:r>
                        <a:rPr kumimoji="1" lang="en-US" altLang="ja-JP" sz="1800" kern="1200" dirty="0" smtClean="0">
                          <a:solidFill>
                            <a:schemeClr val="dk1"/>
                          </a:solidFill>
                          <a:effectLst/>
                          <a:latin typeface="+mn-lt"/>
                          <a:ea typeface="+mn-ea"/>
                          <a:cs typeface="+mn-cs"/>
                        </a:rPr>
                        <a:t>9/</a:t>
                      </a:r>
                      <a:r>
                        <a:rPr kumimoji="1" lang="ja-JP" altLang="ja-JP" sz="1800" kern="1200" dirty="0" smtClean="0">
                          <a:solidFill>
                            <a:schemeClr val="dk1"/>
                          </a:solidFill>
                          <a:effectLst/>
                          <a:latin typeface="+mn-lt"/>
                          <a:ea typeface="+mn-ea"/>
                          <a:cs typeface="+mn-cs"/>
                        </a:rPr>
                        <a:t>中学校放課後カフェ</a:t>
                      </a:r>
                      <a:r>
                        <a:rPr kumimoji="1" lang="en-US" altLang="ja-JP" sz="1800" kern="1200" dirty="0" smtClean="0">
                          <a:solidFill>
                            <a:schemeClr val="dk1"/>
                          </a:solidFill>
                          <a:effectLst/>
                          <a:latin typeface="+mn-lt"/>
                          <a:ea typeface="+mn-ea"/>
                          <a:cs typeface="+mn-cs"/>
                        </a:rPr>
                        <a:t>7/</a:t>
                      </a:r>
                      <a:r>
                        <a:rPr kumimoji="1" lang="ja-JP" altLang="en-US" sz="1800" kern="1200" dirty="0" smtClean="0">
                          <a:solidFill>
                            <a:schemeClr val="dk1"/>
                          </a:solidFill>
                          <a:effectLst/>
                          <a:latin typeface="+mn-lt"/>
                          <a:ea typeface="+mn-ea"/>
                          <a:cs typeface="+mn-cs"/>
                        </a:rPr>
                        <a:t>子ども</a:t>
                      </a:r>
                      <a:r>
                        <a:rPr kumimoji="1" lang="ja-JP" altLang="ja-JP" sz="1800" kern="1200" dirty="0" smtClean="0">
                          <a:solidFill>
                            <a:schemeClr val="dk1"/>
                          </a:solidFill>
                          <a:effectLst/>
                          <a:latin typeface="+mn-lt"/>
                          <a:ea typeface="+mn-ea"/>
                          <a:cs typeface="+mn-cs"/>
                        </a:rPr>
                        <a:t>学習支援団体</a:t>
                      </a:r>
                      <a:r>
                        <a:rPr kumimoji="1" lang="en-US" altLang="ja-JP" sz="1800" kern="1200" dirty="0" smtClean="0">
                          <a:solidFill>
                            <a:schemeClr val="dk1"/>
                          </a:solidFill>
                          <a:effectLst/>
                          <a:latin typeface="+mn-lt"/>
                          <a:ea typeface="+mn-ea"/>
                          <a:cs typeface="+mn-cs"/>
                        </a:rPr>
                        <a:t>7/</a:t>
                      </a:r>
                      <a:r>
                        <a:rPr kumimoji="1" lang="ja-JP" altLang="en-US" sz="1800" kern="1200" dirty="0" smtClean="0">
                          <a:solidFill>
                            <a:schemeClr val="dk1"/>
                          </a:solidFill>
                          <a:effectLst/>
                          <a:latin typeface="+mn-lt"/>
                          <a:ea typeface="+mn-ea"/>
                          <a:cs typeface="+mn-cs"/>
                        </a:rPr>
                        <a:t>市生活サポート窓口</a:t>
                      </a:r>
                      <a:endParaRPr kumimoji="1" lang="ja-JP" altLang="en-US" dirty="0" smtClean="0"/>
                    </a:p>
                  </a:txBody>
                  <a:tcPr/>
                </a:tc>
                <a:extLst>
                  <a:ext uri="{0D108BD9-81ED-4DB2-BD59-A6C34878D82A}">
                    <a16:rowId xmlns:a16="http://schemas.microsoft.com/office/drawing/2014/main" val="1514311041"/>
                  </a:ext>
                </a:extLst>
              </a:tr>
            </a:tbl>
          </a:graphicData>
        </a:graphic>
      </p:graphicFrame>
      <p:sp>
        <p:nvSpPr>
          <p:cNvPr id="10" name="テキスト ボックス 9"/>
          <p:cNvSpPr txBox="1"/>
          <p:nvPr/>
        </p:nvSpPr>
        <p:spPr>
          <a:xfrm>
            <a:off x="1888469" y="2793590"/>
            <a:ext cx="461665" cy="333068"/>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kumimoji="1" lang="ja-JP" altLang="en-US" dirty="0" smtClean="0"/>
              <a:t>～</a:t>
            </a:r>
            <a:endParaRPr kumimoji="1" lang="ja-JP" altLang="en-US" dirty="0"/>
          </a:p>
        </p:txBody>
      </p:sp>
      <p:sp>
        <p:nvSpPr>
          <p:cNvPr id="12" name="テキスト ボックス 11"/>
          <p:cNvSpPr txBox="1"/>
          <p:nvPr/>
        </p:nvSpPr>
        <p:spPr>
          <a:xfrm>
            <a:off x="1888470" y="4656803"/>
            <a:ext cx="461665" cy="333068"/>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kumimoji="1" lang="ja-JP" altLang="en-US" dirty="0" smtClean="0"/>
              <a:t>～</a:t>
            </a:r>
            <a:endParaRPr kumimoji="1" lang="ja-JP" altLang="en-US" dirty="0"/>
          </a:p>
        </p:txBody>
      </p:sp>
      <p:sp>
        <p:nvSpPr>
          <p:cNvPr id="13" name="テキスト ボックス 12"/>
          <p:cNvSpPr txBox="1"/>
          <p:nvPr/>
        </p:nvSpPr>
        <p:spPr>
          <a:xfrm>
            <a:off x="1927574" y="3719666"/>
            <a:ext cx="461665" cy="344129"/>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kumimoji="1" lang="ja-JP" altLang="en-US" dirty="0" smtClean="0"/>
              <a:t>～</a:t>
            </a:r>
            <a:endParaRPr kumimoji="1" lang="ja-JP" altLang="en-US" dirty="0"/>
          </a:p>
        </p:txBody>
      </p:sp>
      <p:sp>
        <p:nvSpPr>
          <p:cNvPr id="14" name="テキスト ボックス 13"/>
          <p:cNvSpPr txBox="1"/>
          <p:nvPr/>
        </p:nvSpPr>
        <p:spPr>
          <a:xfrm>
            <a:off x="1927574" y="5570895"/>
            <a:ext cx="461665" cy="344129"/>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kumimoji="1" lang="ja-JP" altLang="en-US" dirty="0" smtClean="0"/>
              <a:t>～</a:t>
            </a:r>
            <a:endParaRPr kumimoji="1" lang="ja-JP" altLang="en-US" dirty="0"/>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6</a:t>
            </a:fld>
            <a:endParaRPr kumimoji="1" lang="ja-JP" altLang="en-US"/>
          </a:p>
        </p:txBody>
      </p:sp>
    </p:spTree>
    <p:extLst>
      <p:ext uri="{BB962C8B-B14F-4D97-AF65-F5344CB8AC3E}">
        <p14:creationId xmlns:p14="http://schemas.microsoft.com/office/powerpoint/2010/main" val="3880588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smtClean="0"/>
              <a:t>３</a:t>
            </a:r>
            <a:r>
              <a:rPr lang="en-US" altLang="ja-JP" dirty="0" smtClean="0"/>
              <a:t>-</a:t>
            </a:r>
            <a:r>
              <a:rPr lang="ja-JP" altLang="en-US" dirty="0" smtClean="0"/>
              <a:t>２．法人</a:t>
            </a:r>
            <a:r>
              <a:rPr lang="ja-JP" altLang="en-US" dirty="0"/>
              <a:t>連絡会</a:t>
            </a:r>
            <a:r>
              <a:rPr lang="ja-JP" altLang="en-US" dirty="0" smtClean="0"/>
              <a:t>の取組事例</a:t>
            </a:r>
            <a:endParaRPr kumimoji="1" lang="ja-JP" altLang="en-US" dirty="0"/>
          </a:p>
        </p:txBody>
      </p:sp>
      <p:sp>
        <p:nvSpPr>
          <p:cNvPr id="3" name="コンテンツ プレースホルダー 2"/>
          <p:cNvSpPr>
            <a:spLocks noGrp="1"/>
          </p:cNvSpPr>
          <p:nvPr>
            <p:ph idx="1"/>
          </p:nvPr>
        </p:nvSpPr>
        <p:spPr>
          <a:xfrm>
            <a:off x="677334" y="1511300"/>
            <a:ext cx="10676466" cy="424281"/>
          </a:xfrm>
        </p:spPr>
        <p:txBody>
          <a:bodyPr>
            <a:noAutofit/>
          </a:bodyPr>
          <a:lstStyle/>
          <a:p>
            <a:pPr marL="0" indent="0">
              <a:buNone/>
            </a:pPr>
            <a:r>
              <a:rPr lang="en-US" altLang="ja-JP" sz="2400" dirty="0" smtClean="0"/>
              <a:t>【</a:t>
            </a:r>
            <a:r>
              <a:rPr lang="ja-JP" altLang="en-US" sz="2400" dirty="0" smtClean="0"/>
              <a:t>人材確保・育成活動</a:t>
            </a:r>
            <a:r>
              <a:rPr lang="en-US" altLang="ja-JP" sz="2400" dirty="0" smtClean="0"/>
              <a:t>】</a:t>
            </a:r>
          </a:p>
          <a:p>
            <a:pPr marL="0" indent="0">
              <a:buNone/>
            </a:pPr>
            <a:endParaRPr lang="en-US" altLang="ja-JP" sz="2400" dirty="0"/>
          </a:p>
          <a:p>
            <a:pPr marL="0" indent="0">
              <a:buNone/>
            </a:pPr>
            <a:endParaRPr lang="en-US" altLang="ja-JP" sz="2400" dirty="0" smtClean="0"/>
          </a:p>
          <a:p>
            <a:pPr marL="0" indent="0">
              <a:buNone/>
            </a:pPr>
            <a:endParaRPr lang="en-US" altLang="ja-JP" sz="2400" dirty="0"/>
          </a:p>
          <a:p>
            <a:pPr marL="0" indent="0">
              <a:buNone/>
            </a:pPr>
            <a:endParaRPr lang="en-US" altLang="ja-JP" sz="2400" dirty="0" smtClean="0"/>
          </a:p>
          <a:p>
            <a:pPr marL="0" indent="0">
              <a:buNone/>
            </a:pPr>
            <a:endParaRPr lang="en-US" altLang="ja-JP" sz="2400" dirty="0"/>
          </a:p>
          <a:p>
            <a:pPr marL="0" indent="0">
              <a:buNone/>
            </a:pPr>
            <a:endParaRPr lang="en-US" altLang="ja-JP" sz="2400" dirty="0" smtClean="0"/>
          </a:p>
          <a:p>
            <a:pPr marL="0" indent="0">
              <a:buNone/>
            </a:pPr>
            <a:endParaRPr lang="en-US" altLang="ja-JP" sz="400" dirty="0"/>
          </a:p>
          <a:p>
            <a:pPr marL="0" indent="0">
              <a:buNone/>
            </a:pPr>
            <a:r>
              <a:rPr lang="en-US" altLang="ja-JP" sz="2400" dirty="0" smtClean="0"/>
              <a:t>【</a:t>
            </a:r>
            <a:r>
              <a:rPr lang="ja-JP" altLang="en-US" sz="2400" dirty="0" smtClean="0"/>
              <a:t>広報啓発活動</a:t>
            </a:r>
            <a:r>
              <a:rPr lang="en-US" altLang="ja-JP" sz="2400" dirty="0" smtClean="0"/>
              <a:t>】</a:t>
            </a:r>
          </a:p>
          <a:p>
            <a:pPr marL="0" indent="0">
              <a:buNone/>
            </a:pPr>
            <a:r>
              <a:rPr lang="ja-JP" altLang="en-US" sz="2400" dirty="0"/>
              <a:t>　年</a:t>
            </a:r>
            <a:r>
              <a:rPr lang="ja-JP" altLang="en-US" sz="2400" dirty="0" smtClean="0"/>
              <a:t>に２回、連絡会通信</a:t>
            </a:r>
            <a:r>
              <a:rPr lang="ja-JP" altLang="en-US" sz="2400" smtClean="0"/>
              <a:t>を発行、</a:t>
            </a:r>
            <a:r>
              <a:rPr lang="ja-JP" altLang="en-US" sz="2400" dirty="0" smtClean="0"/>
              <a:t>取組状況や相談面接会・講演会などの</a:t>
            </a:r>
            <a:r>
              <a:rPr lang="en-US" altLang="ja-JP" sz="2400" dirty="0" smtClean="0"/>
              <a:t>PR</a:t>
            </a:r>
          </a:p>
        </p:txBody>
      </p:sp>
      <p:graphicFrame>
        <p:nvGraphicFramePr>
          <p:cNvPr id="5" name="表 4"/>
          <p:cNvGraphicFramePr>
            <a:graphicFrameLocks noGrp="1"/>
          </p:cNvGraphicFramePr>
          <p:nvPr>
            <p:extLst>
              <p:ext uri="{D42A27DB-BD31-4B8C-83A1-F6EECF244321}">
                <p14:modId xmlns:p14="http://schemas.microsoft.com/office/powerpoint/2010/main" val="3687772338"/>
              </p:ext>
            </p:extLst>
          </p:nvPr>
        </p:nvGraphicFramePr>
        <p:xfrm>
          <a:off x="677334" y="2113381"/>
          <a:ext cx="10676465" cy="2931160"/>
        </p:xfrm>
        <a:graphic>
          <a:graphicData uri="http://schemas.openxmlformats.org/drawingml/2006/table">
            <a:tbl>
              <a:tblPr firstRow="1" bandRow="1">
                <a:tableStyleId>{5C22544A-7EE6-4342-B048-85BDC9FD1C3A}</a:tableStyleId>
              </a:tblPr>
              <a:tblGrid>
                <a:gridCol w="1489212">
                  <a:extLst>
                    <a:ext uri="{9D8B030D-6E8A-4147-A177-3AD203B41FA5}">
                      <a16:colId xmlns:a16="http://schemas.microsoft.com/office/drawing/2014/main" val="278224625"/>
                    </a:ext>
                  </a:extLst>
                </a:gridCol>
                <a:gridCol w="5616960">
                  <a:extLst>
                    <a:ext uri="{9D8B030D-6E8A-4147-A177-3AD203B41FA5}">
                      <a16:colId xmlns:a16="http://schemas.microsoft.com/office/drawing/2014/main" val="2002168914"/>
                    </a:ext>
                  </a:extLst>
                </a:gridCol>
                <a:gridCol w="3570293">
                  <a:extLst>
                    <a:ext uri="{9D8B030D-6E8A-4147-A177-3AD203B41FA5}">
                      <a16:colId xmlns:a16="http://schemas.microsoft.com/office/drawing/2014/main" val="1845576660"/>
                    </a:ext>
                  </a:extLst>
                </a:gridCol>
              </a:tblGrid>
              <a:tr h="370840">
                <a:tc>
                  <a:txBody>
                    <a:bodyPr/>
                    <a:lstStyle/>
                    <a:p>
                      <a:pPr algn="ctr"/>
                      <a:r>
                        <a:rPr kumimoji="1" lang="ja-JP" altLang="en-US" dirty="0" smtClean="0"/>
                        <a:t>日時</a:t>
                      </a:r>
                      <a:endParaRPr kumimoji="1" lang="ja-JP" altLang="en-US" dirty="0"/>
                    </a:p>
                  </a:txBody>
                  <a:tcPr/>
                </a:tc>
                <a:tc>
                  <a:txBody>
                    <a:bodyPr/>
                    <a:lstStyle/>
                    <a:p>
                      <a:pPr algn="ctr"/>
                      <a:r>
                        <a:rPr kumimoji="1" lang="ja-JP" altLang="en-US" dirty="0" smtClean="0"/>
                        <a:t>内容</a:t>
                      </a:r>
                      <a:endParaRPr kumimoji="1" lang="ja-JP" altLang="en-US" dirty="0"/>
                    </a:p>
                  </a:txBody>
                  <a:tcPr/>
                </a:tc>
                <a:tc>
                  <a:txBody>
                    <a:bodyPr/>
                    <a:lstStyle/>
                    <a:p>
                      <a:pPr algn="ctr"/>
                      <a:r>
                        <a:rPr kumimoji="1" lang="ja-JP" altLang="en-US" dirty="0" smtClean="0"/>
                        <a:t>対象者・参加者数</a:t>
                      </a:r>
                      <a:endParaRPr kumimoji="1" lang="ja-JP" altLang="en-US" dirty="0"/>
                    </a:p>
                  </a:txBody>
                  <a:tcPr/>
                </a:tc>
                <a:extLst>
                  <a:ext uri="{0D108BD9-81ED-4DB2-BD59-A6C34878D82A}">
                    <a16:rowId xmlns:a16="http://schemas.microsoft.com/office/drawing/2014/main" val="2099661871"/>
                  </a:ext>
                </a:extLst>
              </a:tr>
              <a:tr h="370840">
                <a:tc>
                  <a:txBody>
                    <a:bodyPr/>
                    <a:lstStyle/>
                    <a:p>
                      <a:r>
                        <a:rPr kumimoji="1" lang="en-US" altLang="ja-JP" dirty="0" smtClean="0"/>
                        <a:t>H29.10.27</a:t>
                      </a:r>
                    </a:p>
                  </a:txBody>
                  <a:tcPr anchor="ctr"/>
                </a:tc>
                <a:tc>
                  <a:txBody>
                    <a:bodyPr/>
                    <a:lstStyle/>
                    <a:p>
                      <a:r>
                        <a:rPr kumimoji="1" lang="ja-JP" altLang="en-US" dirty="0" smtClean="0"/>
                        <a:t>福祉のしごと・相談面接会</a:t>
                      </a:r>
                      <a:endParaRPr kumimoji="1" lang="ja-JP" altLang="en-US" dirty="0"/>
                    </a:p>
                  </a:txBody>
                  <a:tcPr anchor="ctr"/>
                </a:tc>
                <a:tc>
                  <a:txBody>
                    <a:bodyPr/>
                    <a:lstStyle/>
                    <a:p>
                      <a:r>
                        <a:rPr kumimoji="1" lang="ja-JP" altLang="en-US" dirty="0" smtClean="0"/>
                        <a:t>一般・</a:t>
                      </a:r>
                      <a:r>
                        <a:rPr kumimoji="1" lang="en-US" altLang="ja-JP" dirty="0" smtClean="0"/>
                        <a:t>41</a:t>
                      </a:r>
                      <a:r>
                        <a:rPr kumimoji="1" lang="ja-JP" altLang="en-US" dirty="0" smtClean="0"/>
                        <a:t>名（うち５名が実際に市内法人で採用）</a:t>
                      </a:r>
                    </a:p>
                  </a:txBody>
                  <a:tcPr anchor="ctr"/>
                </a:tc>
                <a:extLst>
                  <a:ext uri="{0D108BD9-81ED-4DB2-BD59-A6C34878D82A}">
                    <a16:rowId xmlns:a16="http://schemas.microsoft.com/office/drawing/2014/main" val="4137640378"/>
                  </a:ext>
                </a:extLst>
              </a:tr>
              <a:tr h="370840">
                <a:tc>
                  <a:txBody>
                    <a:bodyPr/>
                    <a:lstStyle/>
                    <a:p>
                      <a:r>
                        <a:rPr kumimoji="1" lang="en-US" altLang="ja-JP" dirty="0" smtClean="0"/>
                        <a:t>H30.1.30</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合同研修会</a:t>
                      </a:r>
                      <a:r>
                        <a:rPr kumimoji="1" lang="en-US" altLang="ja-JP" dirty="0" smtClean="0"/>
                        <a:t>‟</a:t>
                      </a:r>
                      <a:r>
                        <a:rPr kumimoji="1" lang="ja-JP" altLang="en-US" dirty="0" smtClean="0"/>
                        <a:t>楽しもう</a:t>
                      </a:r>
                      <a:r>
                        <a:rPr kumimoji="1" lang="en-US" altLang="ja-JP" dirty="0" smtClean="0"/>
                        <a:t>‼</a:t>
                      </a:r>
                      <a:r>
                        <a:rPr kumimoji="1" lang="ja-JP" altLang="en-US" dirty="0" smtClean="0"/>
                        <a:t>われらが仲間たち“</a:t>
                      </a:r>
                    </a:p>
                  </a:txBody>
                  <a:tcPr anchor="ctr"/>
                </a:tc>
                <a:tc>
                  <a:txBody>
                    <a:bodyPr/>
                    <a:lstStyle/>
                    <a:p>
                      <a:r>
                        <a:rPr kumimoji="1" lang="ja-JP" altLang="en-US" dirty="0" smtClean="0"/>
                        <a:t>勤続５年以下の市内法人職員・</a:t>
                      </a:r>
                      <a:r>
                        <a:rPr kumimoji="1" lang="en-US" altLang="ja-JP" dirty="0" smtClean="0"/>
                        <a:t>14</a:t>
                      </a:r>
                      <a:r>
                        <a:rPr kumimoji="1" lang="ja-JP" altLang="en-US" dirty="0" smtClean="0"/>
                        <a:t>名</a:t>
                      </a:r>
                      <a:endParaRPr kumimoji="1" lang="ja-JP" altLang="en-US" dirty="0"/>
                    </a:p>
                  </a:txBody>
                  <a:tcPr/>
                </a:tc>
                <a:extLst>
                  <a:ext uri="{0D108BD9-81ED-4DB2-BD59-A6C34878D82A}">
                    <a16:rowId xmlns:a16="http://schemas.microsoft.com/office/drawing/2014/main" val="243572903"/>
                  </a:ext>
                </a:extLst>
              </a:tr>
              <a:tr h="370840">
                <a:tc>
                  <a:txBody>
                    <a:bodyPr/>
                    <a:lstStyle/>
                    <a:p>
                      <a:r>
                        <a:rPr kumimoji="1" lang="en-US" altLang="ja-JP" dirty="0" smtClean="0"/>
                        <a:t>H30.7.20</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合同研修会</a:t>
                      </a:r>
                      <a:r>
                        <a:rPr kumimoji="1" lang="en-US" altLang="ja-JP" dirty="0" smtClean="0"/>
                        <a:t>‟</a:t>
                      </a:r>
                      <a:r>
                        <a:rPr kumimoji="1" lang="ja-JP" altLang="en-US" dirty="0" smtClean="0"/>
                        <a:t>楽しもう</a:t>
                      </a:r>
                      <a:r>
                        <a:rPr kumimoji="1" lang="en-US" altLang="ja-JP" dirty="0" smtClean="0"/>
                        <a:t>‼</a:t>
                      </a:r>
                      <a:r>
                        <a:rPr kumimoji="1" lang="ja-JP" altLang="en-US" dirty="0" smtClean="0"/>
                        <a:t>われらが仲間たち“</a:t>
                      </a:r>
                    </a:p>
                  </a:txBody>
                  <a:tcPr anchor="ctr"/>
                </a:tc>
                <a:tc>
                  <a:txBody>
                    <a:bodyPr/>
                    <a:lstStyle/>
                    <a:p>
                      <a:r>
                        <a:rPr kumimoji="1" lang="ja-JP" altLang="en-US" dirty="0" smtClean="0"/>
                        <a:t>勤続５年以下の市内法人職員・</a:t>
                      </a:r>
                      <a:r>
                        <a:rPr kumimoji="1" lang="en-US" altLang="ja-JP" dirty="0" smtClean="0"/>
                        <a:t>16</a:t>
                      </a:r>
                      <a:r>
                        <a:rPr kumimoji="1" lang="ja-JP" altLang="en-US" dirty="0" smtClean="0"/>
                        <a:t>名</a:t>
                      </a:r>
                      <a:endParaRPr kumimoji="1" lang="ja-JP" altLang="en-US" dirty="0"/>
                    </a:p>
                  </a:txBody>
                  <a:tcPr/>
                </a:tc>
                <a:extLst>
                  <a:ext uri="{0D108BD9-81ED-4DB2-BD59-A6C34878D82A}">
                    <a16:rowId xmlns:a16="http://schemas.microsoft.com/office/drawing/2014/main" val="4252484978"/>
                  </a:ext>
                </a:extLst>
              </a:tr>
              <a:tr h="370840">
                <a:tc>
                  <a:txBody>
                    <a:bodyPr/>
                    <a:lstStyle/>
                    <a:p>
                      <a:r>
                        <a:rPr kumimoji="1" lang="en-US" altLang="ja-JP" dirty="0" smtClean="0"/>
                        <a:t>H30.10.31</a:t>
                      </a:r>
                    </a:p>
                  </a:txBody>
                  <a:tcPr anchor="ctr"/>
                </a:tc>
                <a:tc>
                  <a:txBody>
                    <a:bodyPr/>
                    <a:lstStyle/>
                    <a:p>
                      <a:r>
                        <a:rPr kumimoji="1" lang="ja-JP" altLang="en-US" dirty="0" smtClean="0"/>
                        <a:t>福祉のしごと・相談面接会</a:t>
                      </a:r>
                      <a:endParaRPr kumimoji="1" lang="ja-JP" altLang="en-US" dirty="0"/>
                    </a:p>
                  </a:txBody>
                  <a:tcPr anchor="ctr"/>
                </a:tc>
                <a:tc>
                  <a:txBody>
                    <a:bodyPr/>
                    <a:lstStyle/>
                    <a:p>
                      <a:r>
                        <a:rPr kumimoji="1" lang="ja-JP" altLang="en-US" dirty="0" smtClean="0"/>
                        <a:t>一般・</a:t>
                      </a:r>
                      <a:r>
                        <a:rPr kumimoji="1" lang="en-US" altLang="ja-JP" dirty="0" smtClean="0"/>
                        <a:t>22</a:t>
                      </a:r>
                      <a:r>
                        <a:rPr kumimoji="1" lang="ja-JP" altLang="en-US" dirty="0" smtClean="0"/>
                        <a:t>名（うち１名が実際に市内法人で採用）</a:t>
                      </a:r>
                    </a:p>
                  </a:txBody>
                  <a:tcPr anchor="ctr"/>
                </a:tc>
                <a:extLst>
                  <a:ext uri="{0D108BD9-81ED-4DB2-BD59-A6C34878D82A}">
                    <a16:rowId xmlns:a16="http://schemas.microsoft.com/office/drawing/2014/main" val="478210481"/>
                  </a:ext>
                </a:extLst>
              </a:tr>
            </a:tbl>
          </a:graphicData>
        </a:graphic>
      </p:graphicFrame>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7</a:t>
            </a:fld>
            <a:endParaRPr kumimoji="1" lang="ja-JP" altLang="en-US"/>
          </a:p>
        </p:txBody>
      </p:sp>
    </p:spTree>
    <p:extLst>
      <p:ext uri="{BB962C8B-B14F-4D97-AF65-F5344CB8AC3E}">
        <p14:creationId xmlns:p14="http://schemas.microsoft.com/office/powerpoint/2010/main" val="832156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smtClean="0"/>
              <a:t>３</a:t>
            </a:r>
            <a:r>
              <a:rPr lang="en-US" altLang="ja-JP" dirty="0" smtClean="0"/>
              <a:t>-</a:t>
            </a:r>
            <a:r>
              <a:rPr kumimoji="1" lang="ja-JP" altLang="en-US" dirty="0" smtClean="0"/>
              <a:t>３．フードドライブの成果と課題</a:t>
            </a:r>
            <a:endParaRPr kumimoji="1" lang="ja-JP" altLang="en-US" dirty="0"/>
          </a:p>
        </p:txBody>
      </p:sp>
      <p:sp>
        <p:nvSpPr>
          <p:cNvPr id="3" name="コンテンツ プレースホルダー 2"/>
          <p:cNvSpPr>
            <a:spLocks noGrp="1"/>
          </p:cNvSpPr>
          <p:nvPr>
            <p:ph idx="1"/>
          </p:nvPr>
        </p:nvSpPr>
        <p:spPr>
          <a:xfrm>
            <a:off x="677334" y="1511299"/>
            <a:ext cx="10676466" cy="5154971"/>
          </a:xfrm>
        </p:spPr>
        <p:txBody>
          <a:bodyPr>
            <a:noAutofit/>
          </a:bodyPr>
          <a:lstStyle/>
          <a:p>
            <a:pPr marL="0" indent="0">
              <a:buNone/>
            </a:pPr>
            <a:r>
              <a:rPr lang="en-US" altLang="ja-JP" sz="2400" dirty="0"/>
              <a:t>【</a:t>
            </a:r>
            <a:r>
              <a:rPr lang="ja-JP" altLang="en-US" sz="2400" dirty="0" smtClean="0"/>
              <a:t>成果</a:t>
            </a:r>
            <a:r>
              <a:rPr lang="en-US" altLang="ja-JP" sz="2400" dirty="0" smtClean="0"/>
              <a:t>】</a:t>
            </a:r>
          </a:p>
          <a:p>
            <a:pPr marL="0" indent="0">
              <a:buNone/>
            </a:pPr>
            <a:r>
              <a:rPr lang="ja-JP" altLang="en-US" sz="2400" dirty="0" smtClean="0"/>
              <a:t>・回を重ねるにつれ、地域住民や地元農家の方の理解が得られ、提供品や配分先の団体も徐々に増えています。第４回の開催では、食品ロスの観点から市役所の環境保全課・ごみ減量推進課も参加するなど、法人の職員だけでなく多くの地域の方が参加し規模が拡大されています。</a:t>
            </a:r>
            <a:endParaRPr lang="en-US" altLang="ja-JP" sz="2400" dirty="0" smtClean="0"/>
          </a:p>
          <a:p>
            <a:pPr marL="0" indent="0">
              <a:buNone/>
            </a:pPr>
            <a:r>
              <a:rPr lang="ja-JP" altLang="en-US" sz="2400" dirty="0" smtClean="0"/>
              <a:t>・フードドライブの取組を通じて、中学校放課後カフェの活動の様子を取材し、西東京市社会福祉法人連絡会通信で生徒の声を紹介する等、活動に広がりを見せており、地域福祉の推進につながっています。</a:t>
            </a:r>
            <a:endParaRPr lang="en-US" altLang="ja-JP" sz="2400" dirty="0" smtClean="0"/>
          </a:p>
          <a:p>
            <a:pPr marL="0" indent="0">
              <a:buNone/>
            </a:pPr>
            <a:r>
              <a:rPr lang="en-US" altLang="ja-JP" sz="2400" dirty="0" smtClean="0"/>
              <a:t>【</a:t>
            </a:r>
            <a:r>
              <a:rPr lang="ja-JP" altLang="en-US" sz="2400" dirty="0" smtClean="0"/>
              <a:t>課題</a:t>
            </a:r>
            <a:r>
              <a:rPr lang="en-US" altLang="ja-JP" sz="2400" dirty="0" smtClean="0"/>
              <a:t>】</a:t>
            </a:r>
            <a:r>
              <a:rPr lang="ja-JP" altLang="en-US" sz="2400" dirty="0" smtClean="0"/>
              <a:t>　　</a:t>
            </a:r>
            <a:endParaRPr lang="en-US" altLang="ja-JP" sz="2400" dirty="0" smtClean="0"/>
          </a:p>
          <a:p>
            <a:pPr marL="0" indent="0">
              <a:buNone/>
            </a:pPr>
            <a:r>
              <a:rPr lang="ja-JP" altLang="en-US" sz="2400" dirty="0" smtClean="0"/>
              <a:t>・配分先をどう広げていくか（これまでは申し出た団体へ配分している）</a:t>
            </a:r>
            <a:endParaRPr lang="en-US" altLang="ja-JP" sz="2400" dirty="0" smtClean="0"/>
          </a:p>
          <a:p>
            <a:pPr marL="0" indent="0">
              <a:buNone/>
            </a:pPr>
            <a:r>
              <a:rPr lang="ja-JP" altLang="en-US" sz="2400" dirty="0" smtClean="0"/>
              <a:t>・新型コロナウイルス感染症の影響（令和２年７月のフードドライブ中止）</a:t>
            </a:r>
            <a:endParaRPr lang="en-US" altLang="ja-JP" sz="2400" dirty="0" smtClean="0"/>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8</a:t>
            </a:fld>
            <a:endParaRPr kumimoji="1" lang="ja-JP" altLang="en-US"/>
          </a:p>
        </p:txBody>
      </p:sp>
    </p:spTree>
    <p:extLst>
      <p:ext uri="{BB962C8B-B14F-4D97-AF65-F5344CB8AC3E}">
        <p14:creationId xmlns:p14="http://schemas.microsoft.com/office/powerpoint/2010/main" val="2685026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10676466" cy="723900"/>
          </a:xfrm>
        </p:spPr>
        <p:txBody>
          <a:bodyPr/>
          <a:lstStyle/>
          <a:p>
            <a:r>
              <a:rPr lang="ja-JP" altLang="en-US" dirty="0" smtClean="0"/>
              <a:t>３</a:t>
            </a:r>
            <a:r>
              <a:rPr lang="en-US" altLang="ja-JP" dirty="0" smtClean="0"/>
              <a:t>-</a:t>
            </a:r>
            <a:r>
              <a:rPr lang="ja-JP" altLang="en-US" dirty="0" smtClean="0"/>
              <a:t>４</a:t>
            </a:r>
            <a:r>
              <a:rPr kumimoji="1" lang="ja-JP" altLang="en-US" dirty="0" smtClean="0"/>
              <a:t>．今後実施を検討している取組等</a:t>
            </a:r>
            <a:endParaRPr kumimoji="1" lang="ja-JP" altLang="en-US" dirty="0"/>
          </a:p>
        </p:txBody>
      </p:sp>
      <p:sp>
        <p:nvSpPr>
          <p:cNvPr id="3" name="コンテンツ プレースホルダー 2"/>
          <p:cNvSpPr>
            <a:spLocks noGrp="1"/>
          </p:cNvSpPr>
          <p:nvPr>
            <p:ph idx="1"/>
          </p:nvPr>
        </p:nvSpPr>
        <p:spPr>
          <a:xfrm>
            <a:off x="677334" y="1511300"/>
            <a:ext cx="10676466" cy="4668274"/>
          </a:xfrm>
        </p:spPr>
        <p:txBody>
          <a:bodyPr>
            <a:noAutofit/>
          </a:bodyPr>
          <a:lstStyle/>
          <a:p>
            <a:pPr marL="0" indent="0">
              <a:buNone/>
            </a:pPr>
            <a:r>
              <a:rPr lang="ja-JP" altLang="en-US" sz="2400" dirty="0" smtClean="0"/>
              <a:t>・福祉の相談窓口の設置</a:t>
            </a:r>
            <a:endParaRPr lang="en-US" altLang="ja-JP" sz="2400" dirty="0" smtClean="0"/>
          </a:p>
          <a:p>
            <a:pPr marL="0" indent="0">
              <a:buNone/>
            </a:pPr>
            <a:r>
              <a:rPr lang="ja-JP" altLang="en-US" sz="2400" dirty="0" smtClean="0"/>
              <a:t>・災害に対応する取組（災害時に備えた法人間の取組等）</a:t>
            </a:r>
            <a:endParaRPr lang="en-US" altLang="ja-JP" sz="2400" dirty="0" smtClean="0"/>
          </a:p>
          <a:p>
            <a:pPr marL="0" indent="0">
              <a:buNone/>
            </a:pPr>
            <a:r>
              <a:rPr lang="ja-JP" altLang="en-US" sz="2400" dirty="0"/>
              <a:t>・</a:t>
            </a:r>
            <a:r>
              <a:rPr lang="ja-JP" altLang="en-US" sz="2400" dirty="0" smtClean="0"/>
              <a:t>情報発信（各法人のホームページ活用やＳＮＳを活用）</a:t>
            </a:r>
            <a:endParaRPr lang="en-US" altLang="ja-JP" sz="2400" dirty="0" smtClean="0"/>
          </a:p>
          <a:p>
            <a:pPr marL="0" indent="0" algn="r">
              <a:buNone/>
            </a:pPr>
            <a:r>
              <a:rPr lang="en-US" altLang="ja-JP" sz="2400" dirty="0" smtClean="0"/>
              <a:t>※</a:t>
            </a:r>
            <a:r>
              <a:rPr lang="ja-JP" altLang="en-US" sz="2400" dirty="0" smtClean="0"/>
              <a:t>以上の取組について、現在検討中。</a:t>
            </a:r>
            <a:endParaRPr lang="en-US" altLang="ja-JP" sz="2400" dirty="0" smtClean="0"/>
          </a:p>
          <a:p>
            <a:pPr marL="0" indent="0">
              <a:buNone/>
            </a:pPr>
            <a:r>
              <a:rPr lang="ja-JP" altLang="en-US" sz="2400" dirty="0" smtClean="0"/>
              <a:t>　災害に関する活動については、平成</a:t>
            </a:r>
            <a:r>
              <a:rPr lang="en-US" altLang="ja-JP" sz="2400" dirty="0" smtClean="0"/>
              <a:t>29</a:t>
            </a:r>
            <a:r>
              <a:rPr lang="ja-JP" altLang="en-US" sz="2400" dirty="0" smtClean="0"/>
              <a:t>年から毎年災害ボランティアセンター設置・運営訓練の参加（令和元年は大型台風の影響により中止）している</a:t>
            </a:r>
            <a:r>
              <a:rPr lang="ja-JP" altLang="en-US" sz="2400" dirty="0"/>
              <a:t>他</a:t>
            </a:r>
            <a:r>
              <a:rPr lang="ja-JP" altLang="en-US" sz="2400" dirty="0" smtClean="0"/>
              <a:t>、平成</a:t>
            </a:r>
            <a:r>
              <a:rPr lang="en-US" altLang="ja-JP" sz="2400" dirty="0" smtClean="0"/>
              <a:t>30</a:t>
            </a:r>
            <a:r>
              <a:rPr lang="ja-JP" altLang="en-US" sz="2400" dirty="0" smtClean="0"/>
              <a:t>年に講演会（「大災害にそなえる」）を実施されました。</a:t>
            </a:r>
            <a:endParaRPr lang="en-US" altLang="ja-JP" sz="2400" dirty="0" smtClean="0"/>
          </a:p>
          <a:p>
            <a:pPr marL="0" indent="0">
              <a:buNone/>
            </a:pPr>
            <a:r>
              <a:rPr lang="ja-JP" altLang="en-US" sz="2400" dirty="0" smtClean="0"/>
              <a:t>　情報発信については、西東京市社会福祉協議会や東京都地域公益活動推進協議会のホームページへの情報掲載、連絡会通信の発行、市民まつりやまちづくりフェス等のイベントに参加して行っています。</a:t>
            </a:r>
            <a:endParaRPr lang="en-US" altLang="ja-JP" sz="2400" dirty="0" smtClean="0"/>
          </a:p>
        </p:txBody>
      </p:sp>
      <p:sp>
        <p:nvSpPr>
          <p:cNvPr id="4" name="スライド番号プレースホルダー 3"/>
          <p:cNvSpPr>
            <a:spLocks noGrp="1"/>
          </p:cNvSpPr>
          <p:nvPr>
            <p:ph type="sldNum" sz="quarter" idx="12"/>
          </p:nvPr>
        </p:nvSpPr>
        <p:spPr/>
        <p:txBody>
          <a:bodyPr/>
          <a:lstStyle/>
          <a:p>
            <a:fld id="{6C787569-B690-429E-8E29-2CEBC7E644A6}" type="slidenum">
              <a:rPr kumimoji="1" lang="ja-JP" altLang="en-US" smtClean="0"/>
              <a:t>9</a:t>
            </a:fld>
            <a:endParaRPr kumimoji="1" lang="ja-JP" altLang="en-US"/>
          </a:p>
        </p:txBody>
      </p:sp>
    </p:spTree>
    <p:extLst>
      <p:ext uri="{BB962C8B-B14F-4D97-AF65-F5344CB8AC3E}">
        <p14:creationId xmlns:p14="http://schemas.microsoft.com/office/powerpoint/2010/main" val="722105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イオン">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2385</TotalTime>
  <Words>925</Words>
  <Application>Microsoft Office PowerPoint</Application>
  <PresentationFormat>ワイド画面</PresentationFormat>
  <Paragraphs>136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Century Gothic</vt:lpstr>
      <vt:lpstr>Wingdings 3</vt:lpstr>
      <vt:lpstr>イオン</vt:lpstr>
      <vt:lpstr>令和２年度 西東京市地域協議会</vt:lpstr>
      <vt:lpstr>１-１．地域協議会とは</vt:lpstr>
      <vt:lpstr>１-２．地域協議会とは</vt:lpstr>
      <vt:lpstr>２．今年度の地域協議会のテーマ</vt:lpstr>
      <vt:lpstr>３．市内法人の連携による取組状況</vt:lpstr>
      <vt:lpstr>３-１．法人連絡会の取組事例</vt:lpstr>
      <vt:lpstr>３-２．法人連絡会の取組事例</vt:lpstr>
      <vt:lpstr>３-３．フードドライブの成果と課題</vt:lpstr>
      <vt:lpstr>３-４．今後実施を検討している取組等</vt:lpstr>
      <vt:lpstr>４-１．まとめ</vt:lpstr>
      <vt:lpstr>４-２．まとめ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令和２年地域協議会</dc:title>
  <dc:creator>Administrator</dc:creator>
  <cp:lastModifiedBy>Administrator</cp:lastModifiedBy>
  <cp:revision>101</cp:revision>
  <cp:lastPrinted>2021-01-25T08:48:23Z</cp:lastPrinted>
  <dcterms:created xsi:type="dcterms:W3CDTF">2020-04-03T07:10:45Z</dcterms:created>
  <dcterms:modified xsi:type="dcterms:W3CDTF">2021-02-02T01:36:03Z</dcterms:modified>
</cp:coreProperties>
</file>