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418" r:id="rId4"/>
    <p:sldId id="420" r:id="rId5"/>
    <p:sldId id="422" r:id="rId6"/>
    <p:sldId id="423" r:id="rId7"/>
    <p:sldId id="424" r:id="rId8"/>
  </p:sldIdLst>
  <p:sldSz cx="6858000" cy="9144000" type="screen4x3"/>
  <p:notesSz cx="673893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50" d="100"/>
          <a:sy n="150" d="100"/>
        </p:scale>
        <p:origin x="-768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国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Sheet1!$B$2:$B$6</c:f>
              <c:numCache>
                <c:formatCode>0.00_ </c:formatCode>
                <c:ptCount val="5"/>
                <c:pt idx="0">
                  <c:v>21.99</c:v>
                </c:pt>
                <c:pt idx="1">
                  <c:v>21.25</c:v>
                </c:pt>
                <c:pt idx="2">
                  <c:v>19.8</c:v>
                </c:pt>
                <c:pt idx="3">
                  <c:v>18.739999999999998</c:v>
                </c:pt>
                <c:pt idx="4">
                  <c:v>16.95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64-435D-BBB2-F14BDF08FE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東京都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Sheet1!$C$2:$C$6</c:f>
              <c:numCache>
                <c:formatCode>0.00_ </c:formatCode>
                <c:ptCount val="5"/>
                <c:pt idx="0">
                  <c:v>21.63</c:v>
                </c:pt>
                <c:pt idx="1">
                  <c:v>21.16</c:v>
                </c:pt>
                <c:pt idx="2">
                  <c:v>19.829999999999998</c:v>
                </c:pt>
                <c:pt idx="3">
                  <c:v>18.809999999999999</c:v>
                </c:pt>
                <c:pt idx="4">
                  <c:v>16.579999999999998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C64-435D-BBB2-F14BDF08FE1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西東京市</c:v>
                </c:pt>
              </c:strCache>
            </c:strRef>
          </c:tx>
          <c:spPr>
            <a:ln w="444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0341220585323861"/>
                  <c:y val="-9.054610766215302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845-4F1B-9830-AC364AC6B7A0}"/>
                </c:ext>
              </c:extLst>
            </c:dLbl>
            <c:dLbl>
              <c:idx val="1"/>
              <c:layout>
                <c:manualLayout>
                  <c:x val="-7.0888741582263576E-2"/>
                  <c:y val="-0.1050409849602933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845-4F1B-9830-AC364AC6B7A0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892253D6-9FD6-462A-A258-97511735A23A}" type="VALUE">
                      <a:rPr lang="en-US" altLang="ja-JP" sz="1800" b="1"/>
                      <a:pPr/>
                      <a:t>[値]</a:t>
                    </a:fld>
                    <a:endParaRPr lang="ja-JP" alt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845-4F1B-9830-AC364AC6B7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Sheet1!$D$2:$D$6</c:f>
              <c:numCache>
                <c:formatCode>0.00_ </c:formatCode>
                <c:ptCount val="5"/>
                <c:pt idx="0">
                  <c:v>20.56</c:v>
                </c:pt>
                <c:pt idx="1">
                  <c:v>13.67</c:v>
                </c:pt>
                <c:pt idx="2">
                  <c:v>20.75</c:v>
                </c:pt>
                <c:pt idx="3">
                  <c:v>17.149999999999999</c:v>
                </c:pt>
                <c:pt idx="4">
                  <c:v>17.59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C64-435D-BBB2-F14BDF08FE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908696"/>
        <c:axId val="162909024"/>
      </c:lineChart>
      <c:catAx>
        <c:axId val="162908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62909024"/>
        <c:crosses val="autoZero"/>
        <c:auto val="1"/>
        <c:lblAlgn val="ctr"/>
        <c:lblOffset val="100"/>
        <c:noMultiLvlLbl val="0"/>
      </c:catAx>
      <c:valAx>
        <c:axId val="162909024"/>
        <c:scaling>
          <c:orientation val="minMax"/>
          <c:max val="25"/>
          <c:min val="1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_ " sourceLinked="1"/>
        <c:majorTickMark val="none"/>
        <c:minorTickMark val="none"/>
        <c:tickLblPos val="nextTo"/>
        <c:crossAx val="162908696"/>
        <c:crosses val="autoZero"/>
        <c:crossBetween val="between"/>
        <c:majorUnit val="0.5"/>
        <c:minorUnit val="1.0000000000000002E-2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21440389572398197"/>
          <c:y val="0.92517770654029752"/>
          <c:w val="0.57119201155952082"/>
          <c:h val="7.48222934597024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zero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206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7172" y="0"/>
            <a:ext cx="2920206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1A437-E9A5-4754-B019-E824BBB54B57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3488"/>
            <a:ext cx="2497138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4" y="4751219"/>
            <a:ext cx="539115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0206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7172" y="9377317"/>
            <a:ext cx="2920206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1FAD0-75C5-4DAB-BDDD-75044ED7D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064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C255-FCCC-4C4A-813A-D6AFB48170B2}" type="datetime1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585-7B0F-455E-BC59-1E39AEABC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27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014E-2EE9-4239-BB0E-1AA8BB3D5799}" type="datetime1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585-7B0F-455E-BC59-1E39AEABC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748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B8D7-B671-411C-9088-3AF29765FE68}" type="datetime1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585-7B0F-455E-BC59-1E39AEABC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93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4D6F-B01F-4B01-9260-E1B70B10FEE6}" type="datetime1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585-7B0F-455E-BC59-1E39AEABC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335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D2F5-1768-4081-8499-F6369CF09ED9}" type="datetime1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585-7B0F-455E-BC59-1E39AEABC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89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0426-35CA-4B92-A337-5086CA24231B}" type="datetime1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585-7B0F-455E-BC59-1E39AEABC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67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5AAC-49D2-4F91-9357-46E082D19A6D}" type="datetime1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585-7B0F-455E-BC59-1E39AEABC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03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A0F01-A724-43E8-A9FB-1ED0B4E7165C}" type="datetime1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585-7B0F-455E-BC59-1E39AEABC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E81D-639B-430F-B845-9CA2A4657FE4}" type="datetime1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585-7B0F-455E-BC59-1E39AEABC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699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08028-A1BD-428D-B2BC-0F82D87ADF11}" type="datetime1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585-7B0F-455E-BC59-1E39AEABC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82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E9EC-361E-47BA-AE15-2C9355312903}" type="datetime1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585-7B0F-455E-BC59-1E39AEABC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28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BCBEF-564B-453C-9EE5-AE2964B8FB11}" type="datetime1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70585-7B0F-455E-BC59-1E39AEABC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18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193CC488-2D05-4FC7-B184-BD9CA8917DC2}"/>
              </a:ext>
            </a:extLst>
          </p:cNvPr>
          <p:cNvSpPr txBox="1">
            <a:spLocks/>
          </p:cNvSpPr>
          <p:nvPr/>
        </p:nvSpPr>
        <p:spPr>
          <a:xfrm>
            <a:off x="109536" y="637599"/>
            <a:ext cx="5270782" cy="606385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西</a:t>
            </a:r>
            <a:r>
              <a:rPr lang="ja-JP" altLang="en-US" sz="2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東京市　自殺対策の推進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04AB97-2530-4B35-9120-22F5878796BF}"/>
              </a:ext>
            </a:extLst>
          </p:cNvPr>
          <p:cNvSpPr txBox="1"/>
          <p:nvPr/>
        </p:nvSpPr>
        <p:spPr>
          <a:xfrm>
            <a:off x="100207" y="1168200"/>
            <a:ext cx="68219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👉　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ポイント①</a:t>
            </a:r>
            <a:endParaRPr kumimoji="1" lang="en-US" altLang="ja-JP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　自殺対策基本法　改正</a:t>
            </a:r>
          </a:p>
          <a:p>
            <a:r>
              <a:rPr kumimoji="1" lang="ja-JP" altLang="en-US" sz="20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「誰も自殺に追い込まれることのない社会の実現」を目指す</a:t>
            </a:r>
          </a:p>
          <a:p>
            <a:r>
              <a:rPr kumimoji="1" lang="ja-JP" altLang="en-US" sz="20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生きることの「阻害要因」を減らし、「促進要因」を</a:t>
            </a:r>
            <a:r>
              <a:rPr kumimoji="1" lang="ja-JP" altLang="en-US" sz="20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増やす</a:t>
            </a:r>
            <a:endParaRPr kumimoji="1" lang="en-US" altLang="ja-JP" sz="20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0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→</a:t>
            </a:r>
            <a:r>
              <a:rPr kumimoji="1" lang="ja-JP" altLang="en-US" sz="20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自殺リスクの</a:t>
            </a:r>
            <a:r>
              <a:rPr kumimoji="1" lang="ja-JP" altLang="en-US" sz="20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低下</a:t>
            </a:r>
            <a:endParaRPr kumimoji="1" lang="en-US" altLang="ja-JP" sz="20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000" b="1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各自治体は「地域自殺対策計画」を策定する（義務化）</a:t>
            </a:r>
            <a:endParaRPr kumimoji="1" lang="ja-JP" altLang="en-US" sz="2000" b="1" u="sng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31E4B93-3AA6-4B8E-9888-E75EF3938EDE}"/>
              </a:ext>
            </a:extLst>
          </p:cNvPr>
          <p:cNvSpPr/>
          <p:nvPr/>
        </p:nvSpPr>
        <p:spPr>
          <a:xfrm>
            <a:off x="100207" y="3342669"/>
            <a:ext cx="2981194" cy="12965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「阻害要因」とは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例　過労、生活困窮、育児や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介護疲れ、いじめや孤立等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4A47D1A-83A1-4CD9-970C-37247886A889}"/>
              </a:ext>
            </a:extLst>
          </p:cNvPr>
          <p:cNvSpPr/>
          <p:nvPr/>
        </p:nvSpPr>
        <p:spPr>
          <a:xfrm>
            <a:off x="3411748" y="3359091"/>
            <a:ext cx="3155522" cy="12965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「促進要因」とは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例　自己肯定感、信頼できる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人間関係、危機回避能力等</a:t>
            </a:r>
            <a:endParaRPr kumimoji="1" lang="ja-JP" altLang="en-US" sz="16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03795AF-73E4-4155-A84E-608A1C33AE8C}"/>
              </a:ext>
            </a:extLst>
          </p:cNvPr>
          <p:cNvSpPr txBox="1"/>
          <p:nvPr/>
        </p:nvSpPr>
        <p:spPr>
          <a:xfrm>
            <a:off x="4796380" y="7372997"/>
            <a:ext cx="3242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出典　国　説明資料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2C8DCDA-D9ED-4027-9E9E-F8E245B5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4950" y="8819491"/>
            <a:ext cx="1543050" cy="486833"/>
          </a:xfrm>
        </p:spPr>
        <p:txBody>
          <a:bodyPr/>
          <a:lstStyle/>
          <a:p>
            <a:fld id="{D9670585-7B0F-455E-BC59-1E39AEABCAE8}" type="slidenum">
              <a:rPr kumimoji="1" lang="ja-JP" altLang="en-US" sz="1600" smtClean="0">
                <a:solidFill>
                  <a:schemeClr val="tx1"/>
                </a:solidFill>
              </a:rPr>
              <a:t>1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-17252" y="4869501"/>
            <a:ext cx="8056454" cy="3993984"/>
            <a:chOff x="-17252" y="4825507"/>
            <a:chExt cx="8056454" cy="3993984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2F44399-45A0-46EB-BEEC-264F433731A9}"/>
                </a:ext>
              </a:extLst>
            </p:cNvPr>
            <p:cNvSpPr txBox="1"/>
            <p:nvPr/>
          </p:nvSpPr>
          <p:spPr>
            <a:xfrm>
              <a:off x="-1" y="6457825"/>
              <a:ext cx="726807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目標　自殺死亡率　</a:t>
              </a:r>
              <a:r>
                <a:rPr kumimoji="1" lang="en-US" altLang="ja-JP" sz="28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30</a:t>
              </a:r>
              <a:r>
                <a:rPr kumimoji="1" lang="ja-JP" altLang="en-US" sz="28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％以上減少</a:t>
              </a:r>
              <a:endParaRPr kumimoji="1" lang="en-US" altLang="ja-JP" sz="2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24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国　</a:t>
              </a:r>
              <a:r>
                <a:rPr kumimoji="1" lang="en-US" altLang="ja-JP" sz="32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18.5</a:t>
              </a:r>
              <a:r>
                <a:rPr kumimoji="1" lang="en-US" altLang="ja-JP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(2015</a:t>
              </a:r>
              <a:r>
                <a:rPr kumimoji="1" lang="ja-JP" altLang="en-US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kumimoji="1" lang="en-US" altLang="ja-JP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r>
                <a:rPr kumimoji="1" lang="ja-JP" altLang="en-US" sz="24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</a:t>
              </a:r>
              <a:r>
                <a:rPr kumimoji="1" lang="en-US" altLang="ja-JP" sz="32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13.0</a:t>
              </a:r>
              <a:r>
                <a:rPr kumimoji="1" lang="en-US" altLang="ja-JP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(2026</a:t>
              </a:r>
              <a:r>
                <a:rPr kumimoji="1" lang="ja-JP" altLang="en-US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年）</a:t>
              </a:r>
              <a:r>
                <a:rPr kumimoji="1" lang="ja-JP" altLang="en-US" sz="24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以下</a:t>
              </a:r>
              <a:r>
                <a:rPr kumimoji="1" lang="ja-JP" altLang="en-US" sz="28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</a:p>
          </p:txBody>
        </p:sp>
        <p:sp>
          <p:nvSpPr>
            <p:cNvPr id="9" name="矢印: 右 8">
              <a:extLst>
                <a:ext uri="{FF2B5EF4-FFF2-40B4-BE49-F238E27FC236}">
                  <a16:creationId xmlns:a16="http://schemas.microsoft.com/office/drawing/2014/main" id="{230D132F-34D5-4D7E-AF17-CB4F256744DC}"/>
                </a:ext>
              </a:extLst>
            </p:cNvPr>
            <p:cNvSpPr/>
            <p:nvPr/>
          </p:nvSpPr>
          <p:spPr>
            <a:xfrm>
              <a:off x="3411748" y="7034824"/>
              <a:ext cx="469725" cy="28077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ADB949F8-E4D9-4168-A51C-B7A3B44ABB70}"/>
                </a:ext>
              </a:extLst>
            </p:cNvPr>
            <p:cNvSpPr txBox="1"/>
            <p:nvPr/>
          </p:nvSpPr>
          <p:spPr>
            <a:xfrm>
              <a:off x="213267" y="7619993"/>
              <a:ext cx="73364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西東京市　　</a:t>
              </a:r>
              <a:r>
                <a:rPr kumimoji="1" lang="en-US" altLang="ja-JP" sz="32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17.59</a:t>
              </a:r>
              <a:r>
                <a:rPr kumimoji="1" lang="ja-JP" altLang="en-US" sz="28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</a:t>
              </a:r>
              <a:r>
                <a:rPr kumimoji="1" lang="en-US" altLang="ja-JP" sz="32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12.31</a:t>
              </a:r>
              <a:r>
                <a:rPr kumimoji="1" lang="ja-JP" altLang="en-US" sz="28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以下</a:t>
              </a:r>
            </a:p>
          </p:txBody>
        </p:sp>
        <p:sp>
          <p:nvSpPr>
            <p:cNvPr id="12" name="矢印: 右 11">
              <a:extLst>
                <a:ext uri="{FF2B5EF4-FFF2-40B4-BE49-F238E27FC236}">
                  <a16:creationId xmlns:a16="http://schemas.microsoft.com/office/drawing/2014/main" id="{DBBCB786-9FD7-4A5F-BAF7-6EA3C1387B67}"/>
                </a:ext>
              </a:extLst>
            </p:cNvPr>
            <p:cNvSpPr/>
            <p:nvPr/>
          </p:nvSpPr>
          <p:spPr>
            <a:xfrm>
              <a:off x="3511162" y="7761649"/>
              <a:ext cx="469725" cy="28883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EDF17ED8-BCE9-4EF4-A93D-97983EAB6828}"/>
                </a:ext>
              </a:extLst>
            </p:cNvPr>
            <p:cNvSpPr txBox="1"/>
            <p:nvPr/>
          </p:nvSpPr>
          <p:spPr>
            <a:xfrm>
              <a:off x="765724" y="8272818"/>
              <a:ext cx="68627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自殺者数　</a:t>
              </a:r>
              <a:r>
                <a:rPr kumimoji="1" lang="en-US" altLang="ja-JP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34</a:t>
              </a:r>
              <a:r>
                <a:rPr kumimoji="1" lang="ja-JP" altLang="en-US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人（</a:t>
              </a:r>
              <a:r>
                <a:rPr kumimoji="1" lang="en-US" altLang="ja-JP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2015</a:t>
              </a:r>
              <a:r>
                <a:rPr kumimoji="1" lang="ja-JP" altLang="en-US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年）　→　　</a:t>
              </a:r>
              <a:r>
                <a:rPr kumimoji="1" lang="en-US" altLang="ja-JP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24</a:t>
              </a:r>
              <a:r>
                <a:rPr kumimoji="1" lang="ja-JP" altLang="en-US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人（</a:t>
              </a:r>
              <a:r>
                <a:rPr kumimoji="1" lang="en-US" altLang="ja-JP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2026</a:t>
              </a:r>
              <a:r>
                <a:rPr kumimoji="1" lang="ja-JP" altLang="en-US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年）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30EE237E-7F9D-4EC9-8923-2A83129A4C32}"/>
                </a:ext>
              </a:extLst>
            </p:cNvPr>
            <p:cNvSpPr txBox="1"/>
            <p:nvPr/>
          </p:nvSpPr>
          <p:spPr>
            <a:xfrm>
              <a:off x="4796380" y="8557881"/>
              <a:ext cx="324282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出典　自殺の統計（厚生労働省）</a:t>
              </a: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4904AB97-2530-4B35-9120-22F5878796BF}"/>
                </a:ext>
              </a:extLst>
            </p:cNvPr>
            <p:cNvSpPr txBox="1"/>
            <p:nvPr/>
          </p:nvSpPr>
          <p:spPr>
            <a:xfrm>
              <a:off x="-17252" y="4825507"/>
              <a:ext cx="68580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👉　</a:t>
              </a:r>
              <a:r>
                <a:rPr kumimoji="1" lang="ja-JP" altLang="en-US" sz="28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ポイント②</a:t>
              </a:r>
              <a:endParaRPr kumimoji="1" lang="en-US" altLang="ja-JP" sz="2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28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28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国から示された　「</a:t>
              </a:r>
              <a:r>
                <a:rPr kumimoji="1" lang="ja-JP" altLang="en-US" b="1" u="sng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西東京市の重点パッケージ（ポイント）</a:t>
              </a:r>
              <a:r>
                <a:rPr kumimoji="1" lang="ja-JP" altLang="en-US" sz="14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」は、次のとおり</a:t>
              </a:r>
              <a:endParaRPr kumimoji="1" lang="en-US" altLang="ja-JP" sz="14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kumimoji="1" lang="en-US" altLang="ja-JP" sz="1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2000" dirty="0" smtClean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「子ども・若者」「無職者・失業者」「生活困窮者」「勤務・経営」</a:t>
              </a:r>
              <a:endParaRPr kumimoji="1" lang="en-US" altLang="ja-JP" sz="40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7" name="直線コネクタ 16"/>
          <p:cNvCxnSpPr/>
          <p:nvPr/>
        </p:nvCxnSpPr>
        <p:spPr>
          <a:xfrm>
            <a:off x="405705" y="6372449"/>
            <a:ext cx="6012086" cy="0"/>
          </a:xfrm>
          <a:prstGeom prst="line">
            <a:avLst/>
          </a:prstGeom>
          <a:ln w="41275" cmpd="dbl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タイトル 1">
            <a:extLst>
              <a:ext uri="{FF2B5EF4-FFF2-40B4-BE49-F238E27FC236}">
                <a16:creationId xmlns:a16="http://schemas.microsoft.com/office/drawing/2014/main" id="{193CC488-2D05-4FC7-B184-BD9CA8917DC2}"/>
              </a:ext>
            </a:extLst>
          </p:cNvPr>
          <p:cNvSpPr txBox="1">
            <a:spLocks/>
          </p:cNvSpPr>
          <p:nvPr/>
        </p:nvSpPr>
        <p:spPr>
          <a:xfrm>
            <a:off x="547922" y="321596"/>
            <a:ext cx="5926479" cy="606385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西東京市</a:t>
            </a:r>
            <a:r>
              <a:rPr lang="ja-JP" altLang="en-US" sz="2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生きる支援</a:t>
            </a:r>
            <a:r>
              <a:rPr lang="en-US" altLang="ja-JP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自殺対策</a:t>
            </a:r>
            <a:r>
              <a:rPr lang="en-US" altLang="ja-JP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endParaRPr lang="ja-JP" altLang="en-US" sz="2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スライド番号プレースホルダー 1">
            <a:extLst>
              <a:ext uri="{FF2B5EF4-FFF2-40B4-BE49-F238E27FC236}">
                <a16:creationId xmlns:a16="http://schemas.microsoft.com/office/drawing/2014/main" id="{12C8DCDA-D9ED-4027-9E9E-F8E245B550A7}"/>
              </a:ext>
            </a:extLst>
          </p:cNvPr>
          <p:cNvSpPr txBox="1">
            <a:spLocks/>
          </p:cNvSpPr>
          <p:nvPr/>
        </p:nvSpPr>
        <p:spPr>
          <a:xfrm>
            <a:off x="5297698" y="-42485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資料２</a:t>
            </a:r>
            <a:endParaRPr kumimoji="1" lang="ja-JP" altLang="en-US" sz="1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4814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B43E70DF-6C5D-4AE6-937B-497CC0D1FD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3902646"/>
              </p:ext>
            </p:extLst>
          </p:nvPr>
        </p:nvGraphicFramePr>
        <p:xfrm>
          <a:off x="20727" y="1288889"/>
          <a:ext cx="5076335" cy="517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D7276810-48CA-4CFC-9E6A-B22255BB1F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05175"/>
              </p:ext>
            </p:extLst>
          </p:nvPr>
        </p:nvGraphicFramePr>
        <p:xfrm>
          <a:off x="4991423" y="1548334"/>
          <a:ext cx="1813484" cy="19817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5389">
                  <a:extLst>
                    <a:ext uri="{9D8B030D-6E8A-4147-A177-3AD203B41FA5}">
                      <a16:colId xmlns:a16="http://schemas.microsoft.com/office/drawing/2014/main" val="793803648"/>
                    </a:ext>
                  </a:extLst>
                </a:gridCol>
                <a:gridCol w="1018095">
                  <a:extLst>
                    <a:ext uri="{9D8B030D-6E8A-4147-A177-3AD203B41FA5}">
                      <a16:colId xmlns:a16="http://schemas.microsoft.com/office/drawing/2014/main" val="1144307365"/>
                    </a:ext>
                  </a:extLst>
                </a:gridCol>
              </a:tblGrid>
              <a:tr h="2471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2016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自殺死亡率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525991243"/>
                  </a:ext>
                </a:extLst>
              </a:tr>
              <a:tr h="247179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16.95</a:t>
                      </a:r>
                      <a:endParaRPr kumimoji="1" lang="ja-JP" altLang="en-US" sz="9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12573935"/>
                  </a:ext>
                </a:extLst>
              </a:tr>
              <a:tr h="247179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東京都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16.58</a:t>
                      </a:r>
                      <a:endParaRPr kumimoji="1" lang="ja-JP" altLang="en-US" sz="9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91483203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西東京市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1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17.59</a:t>
                      </a:r>
                      <a:endParaRPr kumimoji="1" lang="ja-JP" altLang="en-US" sz="1200" b="1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94677563"/>
                  </a:ext>
                </a:extLst>
              </a:tr>
              <a:tr h="247179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武蔵野市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16.05</a:t>
                      </a:r>
                      <a:endParaRPr kumimoji="1" lang="ja-JP" altLang="en-US" sz="9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0747732"/>
                  </a:ext>
                </a:extLst>
              </a:tr>
              <a:tr h="247179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三鷹市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12.03</a:t>
                      </a:r>
                      <a:endParaRPr kumimoji="1" lang="ja-JP" altLang="en-US" sz="9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43620670"/>
                  </a:ext>
                </a:extLst>
              </a:tr>
              <a:tr h="247179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小平市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15.91</a:t>
                      </a:r>
                      <a:endParaRPr kumimoji="1" lang="ja-JP" altLang="en-US" sz="9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73802736"/>
                  </a:ext>
                </a:extLst>
              </a:tr>
              <a:tr h="247179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練馬区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16.55</a:t>
                      </a:r>
                      <a:endParaRPr kumimoji="1" lang="ja-JP" altLang="en-US" sz="90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6627787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0A4A273-41A7-4C3A-AE01-7FA757A426B8}"/>
              </a:ext>
            </a:extLst>
          </p:cNvPr>
          <p:cNvSpPr txBox="1"/>
          <p:nvPr/>
        </p:nvSpPr>
        <p:spPr>
          <a:xfrm>
            <a:off x="3838714" y="1521641"/>
            <a:ext cx="130089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単位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万対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83EF853-7DEC-45A1-B90B-B84BD615D0DC}"/>
              </a:ext>
            </a:extLst>
          </p:cNvPr>
          <p:cNvSpPr txBox="1"/>
          <p:nvPr/>
        </p:nvSpPr>
        <p:spPr>
          <a:xfrm>
            <a:off x="2025587" y="4010886"/>
            <a:ext cx="86255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西東京市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79F7D0-E116-4091-BD77-7906C4C3673B}"/>
              </a:ext>
            </a:extLst>
          </p:cNvPr>
          <p:cNvSpPr txBox="1"/>
          <p:nvPr/>
        </p:nvSpPr>
        <p:spPr>
          <a:xfrm>
            <a:off x="116656" y="1880396"/>
            <a:ext cx="130089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（参考）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DFC3919-BAB9-41CA-B8D0-DF649778C847}"/>
              </a:ext>
            </a:extLst>
          </p:cNvPr>
          <p:cNvSpPr txBox="1"/>
          <p:nvPr/>
        </p:nvSpPr>
        <p:spPr>
          <a:xfrm>
            <a:off x="116656" y="7123483"/>
            <a:ext cx="6751949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＜本市の特徴＞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kumimoji="1" lang="en-US" altLang="ja-JP" sz="13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kumimoji="1" lang="ja-JP" altLang="en-US" sz="13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歳以下の自殺者割合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が、国・東京都より高く、特に女性が多い。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kumimoji="1" lang="en-US" altLang="ja-JP" sz="13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3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3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59</a:t>
            </a:r>
            <a:r>
              <a:rPr kumimoji="1" lang="ja-JP" altLang="en-US" sz="13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歳（働き盛り・子育て世代）の自殺者割合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が、国・東京都より多く、特に男性が多い。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自殺に至った理由は、</a:t>
            </a:r>
            <a:r>
              <a:rPr kumimoji="1" lang="zh-TW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「健康問題」「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不詳」が多い。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国・東京都の自殺者数は、減少傾向。本市は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2009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41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人）から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2015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人）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15%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減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ただし、</a:t>
            </a:r>
            <a:r>
              <a:rPr kumimoji="1" lang="ja-JP" altLang="en-US" sz="13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男性の自殺者数は、ほぼ横ばい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、微増傾向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4A12937A-EB41-43B1-9745-8A25EAC55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714130"/>
              </p:ext>
            </p:extLst>
          </p:nvPr>
        </p:nvGraphicFramePr>
        <p:xfrm>
          <a:off x="4983256" y="3901677"/>
          <a:ext cx="1813484" cy="14830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5389">
                  <a:extLst>
                    <a:ext uri="{9D8B030D-6E8A-4147-A177-3AD203B41FA5}">
                      <a16:colId xmlns:a16="http://schemas.microsoft.com/office/drawing/2014/main" val="793803648"/>
                    </a:ext>
                  </a:extLst>
                </a:gridCol>
                <a:gridCol w="1018095">
                  <a:extLst>
                    <a:ext uri="{9D8B030D-6E8A-4147-A177-3AD203B41FA5}">
                      <a16:colId xmlns:a16="http://schemas.microsoft.com/office/drawing/2014/main" val="1144307365"/>
                    </a:ext>
                  </a:extLst>
                </a:gridCol>
              </a:tblGrid>
              <a:tr h="2471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自殺死亡者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525991243"/>
                  </a:ext>
                </a:extLst>
              </a:tr>
              <a:tr h="247179">
                <a:tc>
                  <a:txBody>
                    <a:bodyPr/>
                    <a:lstStyle/>
                    <a:p>
                      <a:r>
                        <a:rPr kumimoji="1" lang="en-US" altLang="ja-JP" sz="900" b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2012(H24)</a:t>
                      </a:r>
                      <a:endParaRPr kumimoji="1" lang="ja-JP" altLang="en-US" sz="900" b="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b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sz="900" b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12573935"/>
                  </a:ext>
                </a:extLst>
              </a:tr>
              <a:tr h="247179">
                <a:tc>
                  <a:txBody>
                    <a:bodyPr/>
                    <a:lstStyle/>
                    <a:p>
                      <a:r>
                        <a:rPr kumimoji="1" lang="en-US" altLang="ja-JP" sz="900" b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2013(H25)</a:t>
                      </a:r>
                      <a:endParaRPr kumimoji="1" lang="ja-JP" altLang="en-US" sz="900" b="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b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900" b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91483203"/>
                  </a:ext>
                </a:extLst>
              </a:tr>
              <a:tr h="247179">
                <a:tc>
                  <a:txBody>
                    <a:bodyPr/>
                    <a:lstStyle/>
                    <a:p>
                      <a:r>
                        <a:rPr kumimoji="1" lang="en-US" altLang="ja-JP" sz="900" b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2014(H26)</a:t>
                      </a:r>
                      <a:endParaRPr kumimoji="1" lang="ja-JP" altLang="en-US" sz="900" b="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b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sz="900" b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94677563"/>
                  </a:ext>
                </a:extLst>
              </a:tr>
              <a:tr h="247179">
                <a:tc>
                  <a:txBody>
                    <a:bodyPr/>
                    <a:lstStyle/>
                    <a:p>
                      <a:r>
                        <a:rPr kumimoji="1" lang="en-US" altLang="ja-JP" sz="900" b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2015(H27)</a:t>
                      </a:r>
                      <a:endParaRPr kumimoji="1" lang="ja-JP" altLang="en-US" sz="900" b="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b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</a:t>
                      </a:r>
                      <a:r>
                        <a:rPr kumimoji="1" lang="ja-JP" altLang="en-US" sz="900" b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0747732"/>
                  </a:ext>
                </a:extLst>
              </a:tr>
              <a:tr h="247179">
                <a:tc>
                  <a:txBody>
                    <a:bodyPr/>
                    <a:lstStyle/>
                    <a:p>
                      <a:r>
                        <a:rPr kumimoji="1" lang="en-US" altLang="ja-JP" sz="900" b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2016(H28)</a:t>
                      </a:r>
                      <a:endParaRPr kumimoji="1" lang="ja-JP" altLang="en-US" sz="900" b="0" dirty="0">
                        <a:solidFill>
                          <a:srgbClr val="00206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900" b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r>
                        <a:rPr kumimoji="1" lang="ja-JP" altLang="en-US" sz="900" b="0" dirty="0">
                          <a:solidFill>
                            <a:srgbClr val="00206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43620670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CD84DA0-544F-4651-AF06-86DC1BE78797}"/>
              </a:ext>
            </a:extLst>
          </p:cNvPr>
          <p:cNvSpPr txBox="1"/>
          <p:nvPr/>
        </p:nvSpPr>
        <p:spPr>
          <a:xfrm>
            <a:off x="4689706" y="6160607"/>
            <a:ext cx="23745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出典　自殺の統計（厚生労働省）</a:t>
            </a: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28BCFFD5-8407-4876-A506-DEFD79DF89B0}"/>
              </a:ext>
            </a:extLst>
          </p:cNvPr>
          <p:cNvCxnSpPr>
            <a:cxnSpLocks/>
          </p:cNvCxnSpPr>
          <p:nvPr/>
        </p:nvCxnSpPr>
        <p:spPr>
          <a:xfrm flipH="1" flipV="1">
            <a:off x="1986695" y="3673916"/>
            <a:ext cx="272201" cy="210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A1A5EEA-3C89-47E5-9029-B2AD08ED8C3D}"/>
              </a:ext>
            </a:extLst>
          </p:cNvPr>
          <p:cNvSpPr txBox="1"/>
          <p:nvPr/>
        </p:nvSpPr>
        <p:spPr>
          <a:xfrm>
            <a:off x="331636" y="5054712"/>
            <a:ext cx="4213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市内交通事故死者数　３人　＜　</a:t>
            </a:r>
            <a:r>
              <a:rPr kumimoji="1"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自殺者数　</a:t>
            </a:r>
            <a:r>
              <a:rPr kumimoji="1" lang="en-US" altLang="ja-JP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kumimoji="1"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スライド番号プレースホルダー 14">
            <a:extLst>
              <a:ext uri="{FF2B5EF4-FFF2-40B4-BE49-F238E27FC236}">
                <a16:creationId xmlns:a16="http://schemas.microsoft.com/office/drawing/2014/main" id="{A9666EFB-EBBF-44FE-B123-B0A4E7E0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53690" y="8615188"/>
            <a:ext cx="1543050" cy="486833"/>
          </a:xfrm>
        </p:spPr>
        <p:txBody>
          <a:bodyPr/>
          <a:lstStyle/>
          <a:p>
            <a:fld id="{2C8EA886-E0E9-4B24-AD42-93FA1045DCAC}" type="slidenum">
              <a:rPr kumimoji="1" lang="ja-JP" altLang="en-US" sz="1600">
                <a:solidFill>
                  <a:schemeClr val="tx1"/>
                </a:solidFill>
              </a:rPr>
              <a:pPr/>
              <a:t>2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46F456-05CB-40F9-B033-7D3538CE5E18}"/>
              </a:ext>
            </a:extLst>
          </p:cNvPr>
          <p:cNvSpPr txBox="1"/>
          <p:nvPr/>
        </p:nvSpPr>
        <p:spPr>
          <a:xfrm>
            <a:off x="134375" y="950335"/>
            <a:ext cx="5507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自殺死亡率（全国・東京都・西東京市）</a:t>
            </a:r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93CC488-2D05-4FC7-B184-BD9CA8917DC2}"/>
              </a:ext>
            </a:extLst>
          </p:cNvPr>
          <p:cNvSpPr txBox="1">
            <a:spLocks/>
          </p:cNvSpPr>
          <p:nvPr/>
        </p:nvSpPr>
        <p:spPr>
          <a:xfrm>
            <a:off x="45762" y="231539"/>
            <a:ext cx="4713544" cy="60638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自殺死亡者の状況</a:t>
            </a:r>
            <a:endParaRPr lang="ja-JP" altLang="en-US" sz="2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501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6545639-4FE6-485C-878B-D1A4CD69A5B8}"/>
              </a:ext>
            </a:extLst>
          </p:cNvPr>
          <p:cNvSpPr txBox="1"/>
          <p:nvPr/>
        </p:nvSpPr>
        <p:spPr>
          <a:xfrm>
            <a:off x="76248" y="4097628"/>
            <a:ext cx="5539427" cy="323165"/>
          </a:xfrm>
          <a:prstGeom prst="rect">
            <a:avLst/>
          </a:prstGeom>
          <a:noFill/>
          <a:ln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生きる支援（自殺対策）を進めるに当たり（計画策定までの流れ）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FC0B9986-35BC-4C3D-B1A5-45CD76DD7445}"/>
              </a:ext>
            </a:extLst>
          </p:cNvPr>
          <p:cNvSpPr/>
          <p:nvPr/>
        </p:nvSpPr>
        <p:spPr>
          <a:xfrm>
            <a:off x="5295" y="4572000"/>
            <a:ext cx="2372210" cy="8484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自殺対策は</a:t>
            </a:r>
            <a:endParaRPr kumimoji="1" lang="en-US" altLang="ja-JP" sz="13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5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生きることの包括的支援</a:t>
            </a:r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D906B7F8-9C84-49F0-B737-109DCCF96305}"/>
              </a:ext>
            </a:extLst>
          </p:cNvPr>
          <p:cNvSpPr/>
          <p:nvPr/>
        </p:nvSpPr>
        <p:spPr>
          <a:xfrm rot="5400000">
            <a:off x="1078844" y="5484345"/>
            <a:ext cx="416282" cy="5125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7D2AB43-27E9-4123-A5DA-2EADC204649A}"/>
              </a:ext>
            </a:extLst>
          </p:cNvPr>
          <p:cNvSpPr/>
          <p:nvPr/>
        </p:nvSpPr>
        <p:spPr>
          <a:xfrm>
            <a:off x="264959" y="5973232"/>
            <a:ext cx="2058562" cy="12160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支援の内容は</a:t>
            </a:r>
            <a:endParaRPr kumimoji="1" lang="en-US" altLang="ja-JP" sz="13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対象者によって</a:t>
            </a:r>
            <a:endParaRPr kumimoji="1" lang="en-US" altLang="ja-JP" sz="13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それぞれ異なる</a:t>
            </a:r>
            <a:endParaRPr kumimoji="1" lang="en-US" altLang="ja-JP" sz="13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（各部署に関係する）</a:t>
            </a:r>
            <a:endParaRPr kumimoji="1" lang="en-US" altLang="ja-JP" sz="13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B4C11F9B-BB97-4599-B69A-8BEC0214EA9D}"/>
              </a:ext>
            </a:extLst>
          </p:cNvPr>
          <p:cNvSpPr/>
          <p:nvPr/>
        </p:nvSpPr>
        <p:spPr>
          <a:xfrm rot="5400000">
            <a:off x="1110455" y="7199893"/>
            <a:ext cx="367571" cy="417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975C1912-F46F-491B-A729-62CA94D97316}"/>
              </a:ext>
            </a:extLst>
          </p:cNvPr>
          <p:cNvSpPr/>
          <p:nvPr/>
        </p:nvSpPr>
        <p:spPr>
          <a:xfrm>
            <a:off x="191716" y="7627284"/>
            <a:ext cx="2141113" cy="12160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5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生きる支援のための</a:t>
            </a:r>
            <a:endParaRPr kumimoji="1" lang="en-US" altLang="ja-JP" sz="15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5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庁内連携の推進</a:t>
            </a:r>
            <a:endParaRPr kumimoji="1" lang="en-US" altLang="ja-JP" sz="13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二等辺三角形 8">
            <a:extLst>
              <a:ext uri="{FF2B5EF4-FFF2-40B4-BE49-F238E27FC236}">
                <a16:creationId xmlns:a16="http://schemas.microsoft.com/office/drawing/2014/main" id="{E1CB3A86-A836-4398-8124-D36DC028F04E}"/>
              </a:ext>
            </a:extLst>
          </p:cNvPr>
          <p:cNvSpPr/>
          <p:nvPr/>
        </p:nvSpPr>
        <p:spPr>
          <a:xfrm rot="5400000">
            <a:off x="867825" y="6353559"/>
            <a:ext cx="3443141" cy="176753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1BAC446E-183B-42EB-98D6-DEB2593C3AE2}"/>
              </a:ext>
            </a:extLst>
          </p:cNvPr>
          <p:cNvSpPr/>
          <p:nvPr/>
        </p:nvSpPr>
        <p:spPr>
          <a:xfrm>
            <a:off x="2824128" y="4760979"/>
            <a:ext cx="1660321" cy="8127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首脳部会議</a:t>
            </a:r>
            <a:endParaRPr kumimoji="1" lang="en-US" altLang="ja-JP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686C6D86-9283-4F12-801F-22AD6748D2B3}"/>
              </a:ext>
            </a:extLst>
          </p:cNvPr>
          <p:cNvSpPr/>
          <p:nvPr/>
        </p:nvSpPr>
        <p:spPr>
          <a:xfrm>
            <a:off x="2845962" y="6252809"/>
            <a:ext cx="1751621" cy="89333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包括的支援としての</a:t>
            </a:r>
            <a:endParaRPr kumimoji="1" lang="en-US" altLang="ja-JP" sz="13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5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全庁調査の実施</a:t>
            </a:r>
            <a:endParaRPr kumimoji="1" lang="en-US" altLang="ja-JP" sz="15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3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事業棚卸し</a:t>
            </a:r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3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矢印: 上下 11">
            <a:extLst>
              <a:ext uri="{FF2B5EF4-FFF2-40B4-BE49-F238E27FC236}">
                <a16:creationId xmlns:a16="http://schemas.microsoft.com/office/drawing/2014/main" id="{968FB8CF-707B-4383-8649-637D6338303A}"/>
              </a:ext>
            </a:extLst>
          </p:cNvPr>
          <p:cNvSpPr/>
          <p:nvPr/>
        </p:nvSpPr>
        <p:spPr>
          <a:xfrm>
            <a:off x="3494278" y="5642796"/>
            <a:ext cx="336414" cy="540962"/>
          </a:xfrm>
          <a:prstGeom prst="upDownArrow">
            <a:avLst>
              <a:gd name="adj1" fmla="val 3510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B5393BF5-B62D-4D37-BFC2-8198324F8D36}"/>
              </a:ext>
            </a:extLst>
          </p:cNvPr>
          <p:cNvSpPr/>
          <p:nvPr/>
        </p:nvSpPr>
        <p:spPr>
          <a:xfrm>
            <a:off x="2742949" y="7825213"/>
            <a:ext cx="2058755" cy="89333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全庁調査により</a:t>
            </a:r>
            <a:endParaRPr kumimoji="1" lang="en-US" altLang="ja-JP" sz="13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本市の</a:t>
            </a:r>
            <a:endParaRPr kumimoji="1" lang="en-US" altLang="ja-JP" sz="13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事業をリストアップ</a:t>
            </a:r>
            <a:endParaRPr kumimoji="1"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矢印: 上下 13">
            <a:extLst>
              <a:ext uri="{FF2B5EF4-FFF2-40B4-BE49-F238E27FC236}">
                <a16:creationId xmlns:a16="http://schemas.microsoft.com/office/drawing/2014/main" id="{0CEB994A-791F-4DC0-8004-E68FE0597222}"/>
              </a:ext>
            </a:extLst>
          </p:cNvPr>
          <p:cNvSpPr/>
          <p:nvPr/>
        </p:nvSpPr>
        <p:spPr>
          <a:xfrm>
            <a:off x="3511963" y="7242757"/>
            <a:ext cx="301044" cy="51535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5" name="二等辺三角形 14">
            <a:extLst>
              <a:ext uri="{FF2B5EF4-FFF2-40B4-BE49-F238E27FC236}">
                <a16:creationId xmlns:a16="http://schemas.microsoft.com/office/drawing/2014/main" id="{B5B2F019-67BA-482D-B2BB-2CD920EA2078}"/>
              </a:ext>
            </a:extLst>
          </p:cNvPr>
          <p:cNvSpPr/>
          <p:nvPr/>
        </p:nvSpPr>
        <p:spPr>
          <a:xfrm rot="5400000">
            <a:off x="3481280" y="6572757"/>
            <a:ext cx="2790985" cy="181554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01AA8043-ADA5-4C32-A45F-97D7ED0288C1}"/>
              </a:ext>
            </a:extLst>
          </p:cNvPr>
          <p:cNvSpPr/>
          <p:nvPr/>
        </p:nvSpPr>
        <p:spPr>
          <a:xfrm>
            <a:off x="5124296" y="7788643"/>
            <a:ext cx="1629882" cy="89333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5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生きる支援推進計画策定</a:t>
            </a:r>
            <a:endParaRPr kumimoji="1" lang="en-US" altLang="ja-JP" sz="15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（平成</a:t>
            </a:r>
            <a:r>
              <a:rPr kumimoji="1" lang="en-US" altLang="ja-JP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kumimoji="1" lang="en-US" altLang="ja-JP" sz="13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466FEC13-23DC-472E-A456-86B9030C29D4}"/>
              </a:ext>
            </a:extLst>
          </p:cNvPr>
          <p:cNvSpPr/>
          <p:nvPr/>
        </p:nvSpPr>
        <p:spPr>
          <a:xfrm>
            <a:off x="4997303" y="4507558"/>
            <a:ext cx="1797066" cy="11206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5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課長級による</a:t>
            </a:r>
            <a:endParaRPr kumimoji="1" lang="en-US" altLang="ja-JP" sz="135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35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</a:t>
            </a:r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35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</a:t>
            </a:r>
            <a:endParaRPr kumimoji="1" lang="en-US" altLang="ja-JP" sz="135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35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生きる支援対策会議</a:t>
            </a:r>
            <a:endParaRPr kumimoji="1" lang="en-US" altLang="ja-JP" sz="135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矢印: 上下 17">
            <a:extLst>
              <a:ext uri="{FF2B5EF4-FFF2-40B4-BE49-F238E27FC236}">
                <a16:creationId xmlns:a16="http://schemas.microsoft.com/office/drawing/2014/main" id="{4D2FFE78-A3D7-4B6A-B6F8-1E2E4ED6296C}"/>
              </a:ext>
            </a:extLst>
          </p:cNvPr>
          <p:cNvSpPr/>
          <p:nvPr/>
        </p:nvSpPr>
        <p:spPr>
          <a:xfrm rot="5400000">
            <a:off x="4621756" y="4859300"/>
            <a:ext cx="323164" cy="460031"/>
          </a:xfrm>
          <a:prstGeom prst="upDownArrow">
            <a:avLst>
              <a:gd name="adj1" fmla="val 50000"/>
              <a:gd name="adj2" fmla="val 367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C6AAC93D-02DE-4877-97FA-7F640376CC99}"/>
              </a:ext>
            </a:extLst>
          </p:cNvPr>
          <p:cNvSpPr/>
          <p:nvPr/>
        </p:nvSpPr>
        <p:spPr>
          <a:xfrm>
            <a:off x="5036713" y="6215049"/>
            <a:ext cx="1805048" cy="8969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外部委員を中心</a:t>
            </a:r>
            <a:r>
              <a:rPr kumimoji="1" lang="ja-JP" altLang="en-US" sz="135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kumimoji="1" lang="ja-JP" altLang="en-US" sz="13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</a:t>
            </a:r>
            <a:r>
              <a:rPr kumimoji="1" lang="ja-JP" altLang="en-US" sz="135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</a:t>
            </a:r>
            <a:r>
              <a:rPr kumimoji="1" lang="ja-JP" altLang="en-US" sz="135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生きる</a:t>
            </a:r>
            <a:r>
              <a:rPr kumimoji="1" lang="ja-JP" altLang="en-US" sz="13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r>
              <a:rPr kumimoji="1" lang="ja-JP" altLang="en-US" sz="135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推進計画</a:t>
            </a:r>
            <a:r>
              <a:rPr kumimoji="1" lang="ja-JP" altLang="en-US" sz="135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策定検討会議</a:t>
            </a:r>
            <a:r>
              <a:rPr kumimoji="1" lang="ja-JP" altLang="en-US" sz="135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を設置</a:t>
            </a:r>
            <a:endParaRPr kumimoji="1" lang="en-US" altLang="ja-JP" sz="135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矢印: 上下 19">
            <a:extLst>
              <a:ext uri="{FF2B5EF4-FFF2-40B4-BE49-F238E27FC236}">
                <a16:creationId xmlns:a16="http://schemas.microsoft.com/office/drawing/2014/main" id="{898AA7C2-9381-4FB3-BCE7-43D7B4E904CC}"/>
              </a:ext>
            </a:extLst>
          </p:cNvPr>
          <p:cNvSpPr/>
          <p:nvPr/>
        </p:nvSpPr>
        <p:spPr>
          <a:xfrm>
            <a:off x="5754157" y="5657046"/>
            <a:ext cx="328800" cy="50316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1" name="矢印: 上下 20">
            <a:extLst>
              <a:ext uri="{FF2B5EF4-FFF2-40B4-BE49-F238E27FC236}">
                <a16:creationId xmlns:a16="http://schemas.microsoft.com/office/drawing/2014/main" id="{9A99E5E1-00D3-43C2-8ABD-5CE042E23DE4}"/>
              </a:ext>
            </a:extLst>
          </p:cNvPr>
          <p:cNvSpPr/>
          <p:nvPr/>
        </p:nvSpPr>
        <p:spPr>
          <a:xfrm>
            <a:off x="5826907" y="7255036"/>
            <a:ext cx="256050" cy="44664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2E39698-ABBC-4A44-A6F9-614895BAE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4950" y="8718552"/>
            <a:ext cx="1543050" cy="486833"/>
          </a:xfrm>
        </p:spPr>
        <p:txBody>
          <a:bodyPr/>
          <a:lstStyle/>
          <a:p>
            <a:fld id="{2C8EA886-E0E9-4B24-AD42-93FA1045DCAC}" type="slidenum">
              <a:rPr kumimoji="1" lang="ja-JP" altLang="en-US" sz="1600">
                <a:solidFill>
                  <a:schemeClr val="tx1"/>
                </a:solidFill>
              </a:rPr>
              <a:t>3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6091EC23-9FF3-44E3-A025-4F0607E67C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" y="0"/>
            <a:ext cx="6852705" cy="3919504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DF4C91C-CEDB-4B2F-BF8E-61F79076D886}"/>
              </a:ext>
            </a:extLst>
          </p:cNvPr>
          <p:cNvSpPr txBox="1"/>
          <p:nvPr/>
        </p:nvSpPr>
        <p:spPr>
          <a:xfrm>
            <a:off x="4217477" y="3787152"/>
            <a:ext cx="41611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出典　自殺実態白書</a:t>
            </a:r>
            <a:r>
              <a:rPr kumimoji="1"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NPO</a:t>
            </a:r>
            <a:r>
              <a:rPr kumimoji="1"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法人ライフリンク）</a:t>
            </a:r>
          </a:p>
        </p:txBody>
      </p:sp>
    </p:spTree>
    <p:extLst>
      <p:ext uri="{BB962C8B-B14F-4D97-AF65-F5344CB8AC3E}">
        <p14:creationId xmlns:p14="http://schemas.microsoft.com/office/powerpoint/2010/main" val="3470981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178BAA2-5220-42C0-A9C0-0B7A02F2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89994" y="8601827"/>
            <a:ext cx="1543050" cy="486833"/>
          </a:xfrm>
        </p:spPr>
        <p:txBody>
          <a:bodyPr/>
          <a:lstStyle/>
          <a:p>
            <a:fld id="{2C8EA886-E0E9-4B24-AD42-93FA1045DCAC}" type="slidenum">
              <a:rPr kumimoji="1" lang="ja-JP" altLang="en-US" sz="1600" smtClean="0">
                <a:solidFill>
                  <a:schemeClr val="tx1"/>
                </a:solidFill>
              </a:rPr>
              <a:t>4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6D92EE8-2161-4478-888F-3069111651FF}"/>
              </a:ext>
            </a:extLst>
          </p:cNvPr>
          <p:cNvSpPr/>
          <p:nvPr/>
        </p:nvSpPr>
        <p:spPr>
          <a:xfrm>
            <a:off x="2215174" y="674245"/>
            <a:ext cx="2326064" cy="914562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生きる支援（自殺対策）</a:t>
            </a:r>
            <a:endParaRPr kumimoji="1" lang="en-US" altLang="ja-JP" sz="13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地域に即した対策（事業）をピックアップ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588A51B7-2A30-4B4D-83EB-1A7B0045E51E}"/>
              </a:ext>
            </a:extLst>
          </p:cNvPr>
          <p:cNvSpPr/>
          <p:nvPr/>
        </p:nvSpPr>
        <p:spPr>
          <a:xfrm>
            <a:off x="2161433" y="2337816"/>
            <a:ext cx="2821067" cy="926184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地域に即した対策（事業）を推進</a:t>
            </a:r>
            <a:endParaRPr kumimoji="1" lang="en-US" altLang="ja-JP" sz="13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検証可能な指標の設定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79E7C47B-F4E0-4F47-8C91-E2D9E4FA05BE}"/>
              </a:ext>
            </a:extLst>
          </p:cNvPr>
          <p:cNvSpPr/>
          <p:nvPr/>
        </p:nvSpPr>
        <p:spPr>
          <a:xfrm>
            <a:off x="3722707" y="3900099"/>
            <a:ext cx="3044993" cy="1329179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対策（事業）</a:t>
            </a:r>
            <a:r>
              <a:rPr kumimoji="1" lang="ja-JP" altLang="en-US" sz="13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のプロセス</a:t>
            </a:r>
            <a:r>
              <a:rPr kumimoji="1"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を評価</a:t>
            </a:r>
            <a:endParaRPr kumimoji="1" lang="en-US" altLang="ja-JP" sz="13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「生きる支援」として適当な内容</a:t>
            </a:r>
            <a:r>
              <a:rPr kumimoji="1" lang="ja-JP" altLang="en-US" sz="13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endParaRPr kumimoji="1" lang="en-US" altLang="ja-JP" sz="13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3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活動</a:t>
            </a:r>
            <a:r>
              <a:rPr kumimoji="1"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であったかを検証（効果・課題）</a:t>
            </a:r>
            <a:endParaRPr kumimoji="1" lang="en-US" altLang="ja-JP" sz="13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74A60622-84E9-47DE-A332-B3AF56F4381C}"/>
              </a:ext>
            </a:extLst>
          </p:cNvPr>
          <p:cNvSpPr/>
          <p:nvPr/>
        </p:nvSpPr>
        <p:spPr>
          <a:xfrm>
            <a:off x="106053" y="3870190"/>
            <a:ext cx="2893534" cy="1329179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効果・課題を検証するとともに</a:t>
            </a:r>
            <a:endParaRPr kumimoji="1" lang="en-US" altLang="ja-JP" sz="13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庁内関連施策と連動した対策</a:t>
            </a:r>
            <a:r>
              <a:rPr kumimoji="1" lang="ja-JP" altLang="en-US" sz="13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kumimoji="1" lang="en-US" altLang="ja-JP" sz="13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3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バージョンアップ</a:t>
            </a:r>
            <a:endParaRPr kumimoji="1" lang="en-US" altLang="ja-JP" sz="13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矢印: 環状 8">
            <a:extLst>
              <a:ext uri="{FF2B5EF4-FFF2-40B4-BE49-F238E27FC236}">
                <a16:creationId xmlns:a16="http://schemas.microsoft.com/office/drawing/2014/main" id="{4066A83D-AA36-42E0-BE12-2F83F961E6EF}"/>
              </a:ext>
            </a:extLst>
          </p:cNvPr>
          <p:cNvSpPr/>
          <p:nvPr/>
        </p:nvSpPr>
        <p:spPr>
          <a:xfrm rot="4049903">
            <a:off x="4796396" y="3092444"/>
            <a:ext cx="721151" cy="88898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solidFill>
                <a:schemeClr val="tx1"/>
              </a:solidFill>
            </a:endParaRPr>
          </a:p>
        </p:txBody>
      </p:sp>
      <p:sp>
        <p:nvSpPr>
          <p:cNvPr id="10" name="矢印: 環状 9">
            <a:extLst>
              <a:ext uri="{FF2B5EF4-FFF2-40B4-BE49-F238E27FC236}">
                <a16:creationId xmlns:a16="http://schemas.microsoft.com/office/drawing/2014/main" id="{08DF21C0-FB50-4EC6-9C0A-C1FACD6D0090}"/>
              </a:ext>
            </a:extLst>
          </p:cNvPr>
          <p:cNvSpPr/>
          <p:nvPr/>
        </p:nvSpPr>
        <p:spPr>
          <a:xfrm rot="17719623">
            <a:off x="1629026" y="2998755"/>
            <a:ext cx="721151" cy="88898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solidFill>
                <a:schemeClr val="tx1"/>
              </a:solidFill>
            </a:endParaRPr>
          </a:p>
        </p:txBody>
      </p:sp>
      <p:sp>
        <p:nvSpPr>
          <p:cNvPr id="12" name="矢印: 左 11">
            <a:extLst>
              <a:ext uri="{FF2B5EF4-FFF2-40B4-BE49-F238E27FC236}">
                <a16:creationId xmlns:a16="http://schemas.microsoft.com/office/drawing/2014/main" id="{44FB3030-B7F3-44D6-8A8F-90497FC0D092}"/>
              </a:ext>
            </a:extLst>
          </p:cNvPr>
          <p:cNvSpPr/>
          <p:nvPr/>
        </p:nvSpPr>
        <p:spPr>
          <a:xfrm>
            <a:off x="3048159" y="4342459"/>
            <a:ext cx="572678" cy="28280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D30B078-E7C9-4DD1-93C2-01320D409EDE}"/>
              </a:ext>
            </a:extLst>
          </p:cNvPr>
          <p:cNvSpPr txBox="1"/>
          <p:nvPr/>
        </p:nvSpPr>
        <p:spPr>
          <a:xfrm>
            <a:off x="-58129" y="36384"/>
            <a:ext cx="67852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　生きる支援推進計画の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展開・事業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推進の流れ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8AE9701-76F7-40AE-9F0D-BCE80226360E}"/>
              </a:ext>
            </a:extLst>
          </p:cNvPr>
          <p:cNvSpPr txBox="1"/>
          <p:nvPr/>
        </p:nvSpPr>
        <p:spPr>
          <a:xfrm>
            <a:off x="65862" y="5865377"/>
            <a:ext cx="67921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自殺対策において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個々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の事業の実施が自殺の減少という「結果」と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なって</a:t>
            </a:r>
            <a:endParaRPr kumimoji="1"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すぐに現れる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ものではない</a:t>
            </a:r>
            <a:endParaRPr kumimoji="1" lang="en-US" altLang="ja-JP" sz="1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14313" indent="-214313">
              <a:buFont typeface="Wingdings" panose="05000000000000000000" pitchFamily="2" charset="2"/>
              <a:buChar char="Ø"/>
            </a:pPr>
            <a:endParaRPr kumimoji="1" lang="ja-JP" altLang="en-US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E68375C-3D15-4A9F-9E1C-05E92E35B4E6}"/>
              </a:ext>
            </a:extLst>
          </p:cNvPr>
          <p:cNvSpPr txBox="1"/>
          <p:nvPr/>
        </p:nvSpPr>
        <p:spPr>
          <a:xfrm>
            <a:off x="65862" y="6744538"/>
            <a:ext cx="676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自殺を減少させるための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手段（事業）として適正であったのか、そのプロセスを評価</a:t>
            </a:r>
            <a:endParaRPr kumimoji="1" lang="ja-JP" altLang="en-US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09A3E9-1C04-45F4-A334-BBC3DB99C4E6}"/>
              </a:ext>
            </a:extLst>
          </p:cNvPr>
          <p:cNvSpPr txBox="1"/>
          <p:nvPr/>
        </p:nvSpPr>
        <p:spPr>
          <a:xfrm>
            <a:off x="65862" y="579052"/>
            <a:ext cx="1919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例示）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生活困窮者自立支援事業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D86941B-2CF4-417E-9CF8-ADAC169B017F}"/>
              </a:ext>
            </a:extLst>
          </p:cNvPr>
          <p:cNvSpPr txBox="1"/>
          <p:nvPr/>
        </p:nvSpPr>
        <p:spPr>
          <a:xfrm>
            <a:off x="10894" y="1409132"/>
            <a:ext cx="232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地域包括支援事業　など</a:t>
            </a:r>
            <a:r>
              <a:rPr kumimoji="1" lang="ja-JP" altLang="en-US" sz="1200" dirty="0"/>
              <a:t>　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EC38FFC-EBFA-487C-8085-E610DE27FC55}"/>
              </a:ext>
            </a:extLst>
          </p:cNvPr>
          <p:cNvSpPr txBox="1"/>
          <p:nvPr/>
        </p:nvSpPr>
        <p:spPr>
          <a:xfrm>
            <a:off x="4848166" y="1211663"/>
            <a:ext cx="1919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心の健康推進事業　など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27E4120-4299-44D2-8455-67047230BC4D}"/>
              </a:ext>
            </a:extLst>
          </p:cNvPr>
          <p:cNvSpPr txBox="1"/>
          <p:nvPr/>
        </p:nvSpPr>
        <p:spPr>
          <a:xfrm>
            <a:off x="4813510" y="578006"/>
            <a:ext cx="1919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例示）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子どもの貧困・いじめ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EF8C2F4-13E5-4EBE-A6AF-A17C9972FC2A}"/>
              </a:ext>
            </a:extLst>
          </p:cNvPr>
          <p:cNvSpPr txBox="1"/>
          <p:nvPr/>
        </p:nvSpPr>
        <p:spPr>
          <a:xfrm>
            <a:off x="4605460" y="1728996"/>
            <a:ext cx="2238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　生きるための支援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3DE931A-6C9E-4B0F-933C-FB596867E327}"/>
              </a:ext>
            </a:extLst>
          </p:cNvPr>
          <p:cNvSpPr txBox="1"/>
          <p:nvPr/>
        </p:nvSpPr>
        <p:spPr>
          <a:xfrm>
            <a:off x="-4252" y="1867496"/>
            <a:ext cx="30981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民間（ＮＰＯ等）の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2574FA10-0D6D-475E-9118-EBA910F5B52B}"/>
              </a:ext>
            </a:extLst>
          </p:cNvPr>
          <p:cNvCxnSpPr>
            <a:cxnSpLocks/>
          </p:cNvCxnSpPr>
          <p:nvPr/>
        </p:nvCxnSpPr>
        <p:spPr>
          <a:xfrm>
            <a:off x="1796491" y="1066488"/>
            <a:ext cx="45955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73797EC4-9D5F-45B6-94C1-94EB98E269B0}"/>
              </a:ext>
            </a:extLst>
          </p:cNvPr>
          <p:cNvCxnSpPr>
            <a:cxnSpLocks/>
          </p:cNvCxnSpPr>
          <p:nvPr/>
        </p:nvCxnSpPr>
        <p:spPr>
          <a:xfrm>
            <a:off x="1828287" y="1542204"/>
            <a:ext cx="45955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4C1D03A4-9D16-49B9-BA76-906100EE27F3}"/>
              </a:ext>
            </a:extLst>
          </p:cNvPr>
          <p:cNvCxnSpPr>
            <a:cxnSpLocks/>
          </p:cNvCxnSpPr>
          <p:nvPr/>
        </p:nvCxnSpPr>
        <p:spPr>
          <a:xfrm flipH="1">
            <a:off x="4493519" y="1066488"/>
            <a:ext cx="38224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8CA99377-A442-423A-832A-5534246C8F3C}"/>
              </a:ext>
            </a:extLst>
          </p:cNvPr>
          <p:cNvCxnSpPr>
            <a:cxnSpLocks/>
          </p:cNvCxnSpPr>
          <p:nvPr/>
        </p:nvCxnSpPr>
        <p:spPr>
          <a:xfrm flipH="1">
            <a:off x="4493519" y="1350162"/>
            <a:ext cx="38224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C796289C-8F75-4B45-8693-604AF9DF9453}"/>
              </a:ext>
            </a:extLst>
          </p:cNvPr>
          <p:cNvCxnSpPr>
            <a:cxnSpLocks/>
          </p:cNvCxnSpPr>
          <p:nvPr/>
        </p:nvCxnSpPr>
        <p:spPr>
          <a:xfrm flipH="1" flipV="1">
            <a:off x="4207259" y="1628504"/>
            <a:ext cx="286260" cy="2408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F83146ED-349E-4A0D-B091-1228BF93E84A}"/>
              </a:ext>
            </a:extLst>
          </p:cNvPr>
          <p:cNvCxnSpPr>
            <a:cxnSpLocks/>
          </p:cNvCxnSpPr>
          <p:nvPr/>
        </p:nvCxnSpPr>
        <p:spPr>
          <a:xfrm flipV="1">
            <a:off x="2242949" y="1657521"/>
            <a:ext cx="337773" cy="1787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矢印: 下 34">
            <a:extLst>
              <a:ext uri="{FF2B5EF4-FFF2-40B4-BE49-F238E27FC236}">
                <a16:creationId xmlns:a16="http://schemas.microsoft.com/office/drawing/2014/main" id="{7CF17D1E-399A-467E-8DDE-AEF9798660E9}"/>
              </a:ext>
            </a:extLst>
          </p:cNvPr>
          <p:cNvSpPr/>
          <p:nvPr/>
        </p:nvSpPr>
        <p:spPr>
          <a:xfrm>
            <a:off x="3200505" y="1767349"/>
            <a:ext cx="337773" cy="3771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500214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正方形/長方形 45"/>
          <p:cNvSpPr/>
          <p:nvPr/>
        </p:nvSpPr>
        <p:spPr>
          <a:xfrm>
            <a:off x="3923961" y="4786551"/>
            <a:ext cx="881769" cy="2945604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仮称）生きる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支援推進計画</a:t>
            </a:r>
          </a:p>
        </p:txBody>
      </p:sp>
      <p:cxnSp>
        <p:nvCxnSpPr>
          <p:cNvPr id="51" name="直線コネクタ 50"/>
          <p:cNvCxnSpPr/>
          <p:nvPr/>
        </p:nvCxnSpPr>
        <p:spPr>
          <a:xfrm>
            <a:off x="2427871" y="2814293"/>
            <a:ext cx="0" cy="5514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4001640" y="2814293"/>
            <a:ext cx="0" cy="5514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267287" y="156419"/>
            <a:ext cx="53222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　西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東京市における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生きる支援推進計画の位置づけ</a:t>
            </a:r>
          </a:p>
        </p:txBody>
      </p:sp>
      <p:cxnSp>
        <p:nvCxnSpPr>
          <p:cNvPr id="21" name="直線コネクタ 20"/>
          <p:cNvCxnSpPr/>
          <p:nvPr/>
        </p:nvCxnSpPr>
        <p:spPr>
          <a:xfrm>
            <a:off x="1832660" y="3247385"/>
            <a:ext cx="7770" cy="6393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5578930" y="3956657"/>
            <a:ext cx="21267" cy="9806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/>
          <p:cNvGrpSpPr/>
          <p:nvPr/>
        </p:nvGrpSpPr>
        <p:grpSpPr>
          <a:xfrm>
            <a:off x="620976" y="1450639"/>
            <a:ext cx="5483201" cy="6357094"/>
            <a:chOff x="308021" y="129180"/>
            <a:chExt cx="5940134" cy="6886852"/>
          </a:xfrm>
        </p:grpSpPr>
        <p:cxnSp>
          <p:nvCxnSpPr>
            <p:cNvPr id="55" name="直線コネクタ 54"/>
            <p:cNvCxnSpPr/>
            <p:nvPr/>
          </p:nvCxnSpPr>
          <p:spPr>
            <a:xfrm>
              <a:off x="2230455" y="2597625"/>
              <a:ext cx="0" cy="5974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762295" y="3204136"/>
              <a:ext cx="3596851" cy="48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762295" y="3190512"/>
              <a:ext cx="0" cy="60354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>
              <a:off x="1953709" y="3204136"/>
              <a:ext cx="0" cy="5974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 flipH="1">
              <a:off x="3134140" y="3185186"/>
              <a:ext cx="13320" cy="634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/>
            <p:cNvCxnSpPr/>
            <p:nvPr/>
          </p:nvCxnSpPr>
          <p:spPr>
            <a:xfrm>
              <a:off x="4359146" y="3195054"/>
              <a:ext cx="0" cy="594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0" name="グループ化 199"/>
            <p:cNvGrpSpPr/>
            <p:nvPr/>
          </p:nvGrpSpPr>
          <p:grpSpPr>
            <a:xfrm>
              <a:off x="542552" y="129180"/>
              <a:ext cx="3855022" cy="2694068"/>
              <a:chOff x="533407" y="199959"/>
              <a:chExt cx="3855022" cy="2694068"/>
            </a:xfrm>
          </p:grpSpPr>
          <p:cxnSp>
            <p:nvCxnSpPr>
              <p:cNvPr id="16" name="直線コネクタ 15"/>
              <p:cNvCxnSpPr/>
              <p:nvPr/>
            </p:nvCxnSpPr>
            <p:spPr>
              <a:xfrm>
                <a:off x="3105499" y="1356569"/>
                <a:ext cx="0" cy="31480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9" name="グループ化 88"/>
              <p:cNvGrpSpPr/>
              <p:nvPr/>
            </p:nvGrpSpPr>
            <p:grpSpPr>
              <a:xfrm>
                <a:off x="1839406" y="199959"/>
                <a:ext cx="2549023" cy="1156610"/>
                <a:chOff x="1839407" y="227832"/>
                <a:chExt cx="2549023" cy="1156610"/>
              </a:xfrm>
            </p:grpSpPr>
            <p:sp>
              <p:nvSpPr>
                <p:cNvPr id="5" name="正方形/長方形 4"/>
                <p:cNvSpPr/>
                <p:nvPr/>
              </p:nvSpPr>
              <p:spPr>
                <a:xfrm>
                  <a:off x="1839407" y="227832"/>
                  <a:ext cx="2549023" cy="965101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2215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総合計画</a:t>
                  </a:r>
                  <a:endParaRPr kumimoji="1" lang="en-US" altLang="ja-JP" sz="2215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  <a:p>
                  <a:pPr algn="ctr"/>
                  <a:r>
                    <a:rPr kumimoji="1" lang="ja-JP" altLang="en-US" sz="1015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第</a:t>
                  </a:r>
                  <a:r>
                    <a:rPr kumimoji="1" lang="en-US" altLang="ja-JP" sz="1015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2</a:t>
                  </a:r>
                  <a:r>
                    <a:rPr kumimoji="1" lang="ja-JP" altLang="en-US" sz="1015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次基本構想・基本</a:t>
                  </a:r>
                  <a:r>
                    <a:rPr kumimoji="1" lang="ja-JP" altLang="en-US" sz="1015" dirty="0" smtClean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計画</a:t>
                  </a:r>
                  <a:endParaRPr kumimoji="1" lang="en-US" altLang="ja-JP" sz="1015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5" name="正方形/長方形 14"/>
                <p:cNvSpPr/>
                <p:nvPr/>
              </p:nvSpPr>
              <p:spPr>
                <a:xfrm>
                  <a:off x="1839407" y="1188128"/>
                  <a:ext cx="2549023" cy="196314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015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平成</a:t>
                  </a:r>
                  <a:r>
                    <a:rPr kumimoji="1" lang="en-US" altLang="ja-JP" sz="1015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26</a:t>
                  </a:r>
                  <a:r>
                    <a:rPr kumimoji="1" lang="ja-JP" altLang="en-US" sz="1015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年</a:t>
                  </a:r>
                  <a:r>
                    <a:rPr kumimoji="1" lang="en-US" altLang="ja-JP" sz="1015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~</a:t>
                  </a:r>
                  <a:r>
                    <a:rPr kumimoji="1" lang="ja-JP" altLang="en-US" sz="1015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平成</a:t>
                  </a:r>
                  <a:r>
                    <a:rPr kumimoji="1" lang="en-US" altLang="ja-JP" sz="1015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35</a:t>
                  </a:r>
                  <a:r>
                    <a:rPr kumimoji="1" lang="ja-JP" altLang="en-US" sz="1015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年</a:t>
                  </a:r>
                </a:p>
              </p:txBody>
            </p:sp>
          </p:grpSp>
          <p:grpSp>
            <p:nvGrpSpPr>
              <p:cNvPr id="90" name="グループ化 89"/>
              <p:cNvGrpSpPr/>
              <p:nvPr/>
            </p:nvGrpSpPr>
            <p:grpSpPr>
              <a:xfrm>
                <a:off x="533407" y="1974471"/>
                <a:ext cx="2549023" cy="919556"/>
                <a:chOff x="533408" y="2022507"/>
                <a:chExt cx="2549023" cy="919556"/>
              </a:xfrm>
            </p:grpSpPr>
            <p:sp>
              <p:nvSpPr>
                <p:cNvPr id="6" name="正方形/長方形 5"/>
                <p:cNvSpPr/>
                <p:nvPr/>
              </p:nvSpPr>
              <p:spPr>
                <a:xfrm>
                  <a:off x="533409" y="2022507"/>
                  <a:ext cx="2549022" cy="735217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846" b="1" i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地域福祉計画</a:t>
                  </a:r>
                  <a:endParaRPr kumimoji="1" lang="en-US" altLang="ja-JP" sz="1846" b="1" i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9" name="正方形/長方形 28"/>
                <p:cNvSpPr/>
                <p:nvPr/>
              </p:nvSpPr>
              <p:spPr>
                <a:xfrm>
                  <a:off x="533408" y="2745749"/>
                  <a:ext cx="2549023" cy="196314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015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平成</a:t>
                  </a:r>
                  <a:r>
                    <a:rPr kumimoji="1" lang="en-US" altLang="ja-JP" sz="1015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31</a:t>
                  </a:r>
                  <a:r>
                    <a:rPr kumimoji="1" lang="ja-JP" altLang="en-US" sz="1015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年</a:t>
                  </a:r>
                  <a:r>
                    <a:rPr kumimoji="1" lang="en-US" altLang="ja-JP" sz="1015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~</a:t>
                  </a:r>
                  <a:r>
                    <a:rPr kumimoji="1" lang="ja-JP" altLang="en-US" sz="1015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平成</a:t>
                  </a:r>
                  <a:r>
                    <a:rPr kumimoji="1" lang="en-US" altLang="ja-JP" sz="1015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35</a:t>
                  </a:r>
                  <a:r>
                    <a:rPr kumimoji="1" lang="ja-JP" altLang="en-US" sz="1015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年</a:t>
                  </a:r>
                </a:p>
              </p:txBody>
            </p:sp>
          </p:grpSp>
        </p:grpSp>
        <p:grpSp>
          <p:nvGrpSpPr>
            <p:cNvPr id="20" name="グループ化 19"/>
            <p:cNvGrpSpPr/>
            <p:nvPr/>
          </p:nvGrpSpPr>
          <p:grpSpPr>
            <a:xfrm>
              <a:off x="308021" y="3760589"/>
              <a:ext cx="5940134" cy="3255443"/>
              <a:chOff x="308021" y="3760589"/>
              <a:chExt cx="5940134" cy="3255443"/>
            </a:xfrm>
          </p:grpSpPr>
          <p:grpSp>
            <p:nvGrpSpPr>
              <p:cNvPr id="199" name="グループ化 198"/>
              <p:cNvGrpSpPr/>
              <p:nvPr/>
            </p:nvGrpSpPr>
            <p:grpSpPr>
              <a:xfrm>
                <a:off x="308021" y="3760589"/>
                <a:ext cx="976162" cy="3255443"/>
                <a:chOff x="520907" y="3649964"/>
                <a:chExt cx="976162" cy="3255443"/>
              </a:xfrm>
            </p:grpSpPr>
            <p:sp>
              <p:nvSpPr>
                <p:cNvPr id="9" name="正方形/長方形 8"/>
                <p:cNvSpPr/>
                <p:nvPr/>
              </p:nvSpPr>
              <p:spPr>
                <a:xfrm>
                  <a:off x="520907" y="3649964"/>
                  <a:ext cx="976162" cy="3244007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eaVert" rtlCol="0" anchor="ctr"/>
                <a:lstStyle/>
                <a:p>
                  <a:r>
                    <a:rPr kumimoji="1" lang="ja-JP" altLang="en-US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障害者基本計画</a:t>
                  </a:r>
                  <a:endParaRPr kumimoji="1" lang="en-US" altLang="ja-JP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  <a:p>
                  <a:r>
                    <a:rPr kumimoji="1" lang="en-US" altLang="ja-JP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(</a:t>
                  </a:r>
                  <a:r>
                    <a:rPr kumimoji="1" lang="ja-JP" altLang="en-US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障害福祉計画・障害児福祉計画</a:t>
                  </a:r>
                  <a:r>
                    <a:rPr kumimoji="1" lang="en-US" altLang="ja-JP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)</a:t>
                  </a:r>
                  <a:endPara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56" name="正方形/長方形 55"/>
                <p:cNvSpPr/>
                <p:nvPr/>
              </p:nvSpPr>
              <p:spPr>
                <a:xfrm>
                  <a:off x="528912" y="6337298"/>
                  <a:ext cx="955250" cy="56810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平成</a:t>
                  </a:r>
                  <a:r>
                    <a:rPr kumimoji="1" lang="en-US" altLang="ja-JP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26</a:t>
                  </a:r>
                  <a:r>
                    <a:rPr kumimoji="1" lang="ja-JP" altLang="en-US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年　</a:t>
                  </a:r>
                  <a:endParaRPr kumimoji="1" lang="en-US" altLang="ja-JP" sz="969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algn="ctr"/>
                  <a:r>
                    <a:rPr kumimoji="1" lang="en-US" altLang="ja-JP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~</a:t>
                  </a:r>
                </a:p>
                <a:p>
                  <a:pPr algn="ctr"/>
                  <a:r>
                    <a:rPr kumimoji="1" lang="ja-JP" altLang="en-US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平成</a:t>
                  </a:r>
                  <a:r>
                    <a:rPr kumimoji="1" lang="en-US" altLang="ja-JP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35</a:t>
                  </a:r>
                  <a:r>
                    <a:rPr kumimoji="1" lang="ja-JP" altLang="en-US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年</a:t>
                  </a:r>
                </a:p>
              </p:txBody>
            </p:sp>
          </p:grpSp>
          <p:grpSp>
            <p:nvGrpSpPr>
              <p:cNvPr id="198" name="グループ化 197"/>
              <p:cNvGrpSpPr/>
              <p:nvPr/>
            </p:nvGrpSpPr>
            <p:grpSpPr>
              <a:xfrm>
                <a:off x="5288173" y="3800833"/>
                <a:ext cx="959982" cy="3169719"/>
                <a:chOff x="5114578" y="3717404"/>
                <a:chExt cx="959982" cy="3169719"/>
              </a:xfrm>
            </p:grpSpPr>
            <p:sp>
              <p:nvSpPr>
                <p:cNvPr id="13" name="正方形/長方形 12"/>
                <p:cNvSpPr/>
                <p:nvPr/>
              </p:nvSpPr>
              <p:spPr>
                <a:xfrm>
                  <a:off x="5114578" y="3717404"/>
                  <a:ext cx="955250" cy="316971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eaVert" rtlCol="0" anchor="ctr"/>
                <a:lstStyle/>
                <a:p>
                  <a:r>
                    <a:rPr kumimoji="1" lang="ja-JP" altLang="en-US" sz="1200" b="1" dirty="0" smtClean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第２次健康づくり推進プラン</a:t>
                  </a:r>
                  <a:endParaRPr kumimoji="1" lang="en-US" altLang="ja-JP" sz="12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  <a:p>
                  <a:r>
                    <a:rPr kumimoji="1" lang="ja-JP" altLang="en-US" sz="1200" b="1" dirty="0" smtClean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後期計画（健康都市プログラム）</a:t>
                  </a:r>
                  <a:endParaRPr kumimoji="1" lang="en-US" altLang="ja-JP" sz="12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  <a:p>
                  <a:r>
                    <a:rPr kumimoji="1" lang="ja-JP" altLang="en-US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　　</a:t>
                  </a:r>
                  <a:r>
                    <a:rPr kumimoji="1" lang="ja-JP" altLang="en-US" sz="1200" b="1" dirty="0" smtClean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　　　　食育推進計画を包含</a:t>
                  </a:r>
                  <a:endPara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85" name="正方形/長方形 84"/>
                <p:cNvSpPr/>
                <p:nvPr/>
              </p:nvSpPr>
              <p:spPr>
                <a:xfrm>
                  <a:off x="5119311" y="6315719"/>
                  <a:ext cx="955249" cy="56810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平成</a:t>
                  </a:r>
                  <a:r>
                    <a:rPr kumimoji="1" lang="en-US" altLang="ja-JP" sz="969" b="1" dirty="0" smtClean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3</a:t>
                  </a:r>
                  <a:r>
                    <a:rPr kumimoji="1" lang="en-US" altLang="ja-JP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0</a:t>
                  </a:r>
                  <a:r>
                    <a:rPr kumimoji="1" lang="ja-JP" altLang="en-US" sz="969" b="1" dirty="0" smtClean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年</a:t>
                  </a:r>
                  <a:r>
                    <a:rPr kumimoji="1" lang="ja-JP" altLang="en-US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　</a:t>
                  </a:r>
                  <a:endParaRPr kumimoji="1" lang="en-US" altLang="ja-JP" sz="969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algn="ctr"/>
                  <a:r>
                    <a:rPr kumimoji="1" lang="en-US" altLang="ja-JP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~</a:t>
                  </a:r>
                </a:p>
                <a:p>
                  <a:pPr algn="ctr"/>
                  <a:r>
                    <a:rPr kumimoji="1" lang="ja-JP" altLang="en-US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平成</a:t>
                  </a:r>
                  <a:r>
                    <a:rPr kumimoji="1" lang="en-US" altLang="ja-JP" sz="969" b="1" dirty="0" smtClean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35</a:t>
                  </a:r>
                  <a:r>
                    <a:rPr kumimoji="1" lang="ja-JP" altLang="en-US" sz="969" b="1" dirty="0" smtClean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年</a:t>
                  </a:r>
                  <a:endParaRPr kumimoji="1" lang="ja-JP" altLang="en-US" sz="969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sp>
            <p:nvSpPr>
              <p:cNvPr id="196" name="正方形/長方形 195"/>
              <p:cNvSpPr/>
              <p:nvPr/>
            </p:nvSpPr>
            <p:spPr>
              <a:xfrm>
                <a:off x="3881522" y="6420727"/>
                <a:ext cx="955250" cy="524949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69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平成</a:t>
                </a:r>
                <a:r>
                  <a:rPr kumimoji="1" lang="en-US" altLang="ja-JP" sz="969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32</a:t>
                </a:r>
                <a:r>
                  <a:rPr kumimoji="1" lang="ja-JP" altLang="en-US" sz="969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</a:t>
                </a:r>
                <a:r>
                  <a:rPr kumimoji="1" lang="ja-JP" altLang="en-US" sz="969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endParaRPr kumimoji="1" lang="en-US" altLang="ja-JP" sz="969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kumimoji="1" lang="en-US" altLang="ja-JP" sz="969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~</a:t>
                </a:r>
              </a:p>
              <a:p>
                <a:pPr algn="ctr"/>
                <a:r>
                  <a:rPr kumimoji="1" lang="ja-JP" altLang="en-US" sz="969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平成</a:t>
                </a:r>
                <a:r>
                  <a:rPr kumimoji="1" lang="en-US" altLang="ja-JP" sz="969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36</a:t>
                </a:r>
                <a:r>
                  <a:rPr kumimoji="1" lang="ja-JP" altLang="en-US" sz="969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</a:t>
                </a:r>
                <a:endParaRPr kumimoji="1" lang="ja-JP" altLang="en-US" sz="969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grpSp>
            <p:nvGrpSpPr>
              <p:cNvPr id="203" name="グループ化 202"/>
              <p:cNvGrpSpPr/>
              <p:nvPr/>
            </p:nvGrpSpPr>
            <p:grpSpPr>
              <a:xfrm>
                <a:off x="1484038" y="3760589"/>
                <a:ext cx="968160" cy="3244007"/>
                <a:chOff x="1484038" y="3760589"/>
                <a:chExt cx="968160" cy="3244007"/>
              </a:xfrm>
            </p:grpSpPr>
            <p:sp>
              <p:nvSpPr>
                <p:cNvPr id="10" name="正方形/長方形 9"/>
                <p:cNvSpPr/>
                <p:nvPr/>
              </p:nvSpPr>
              <p:spPr>
                <a:xfrm>
                  <a:off x="1484038" y="3760589"/>
                  <a:ext cx="955077" cy="3244007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eaVert" rtlCol="0" anchor="ctr"/>
                <a:lstStyle/>
                <a:p>
                  <a:r>
                    <a:rPr kumimoji="1" lang="ja-JP" altLang="en-US" sz="1015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高齢者保健福祉計画・介護保険事業計画</a:t>
                  </a:r>
                  <a:endParaRPr kumimoji="1" lang="en-US" altLang="ja-JP" sz="1015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202" name="正方形/長方形 201"/>
                <p:cNvSpPr/>
                <p:nvPr/>
              </p:nvSpPr>
              <p:spPr>
                <a:xfrm>
                  <a:off x="1496948" y="6429885"/>
                  <a:ext cx="955250" cy="568109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平成</a:t>
                  </a:r>
                  <a:r>
                    <a:rPr kumimoji="1" lang="en-US" altLang="ja-JP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30</a:t>
                  </a:r>
                  <a:r>
                    <a:rPr kumimoji="1" lang="ja-JP" altLang="en-US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年　</a:t>
                  </a:r>
                  <a:endParaRPr kumimoji="1" lang="en-US" altLang="ja-JP" sz="969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algn="ctr"/>
                  <a:r>
                    <a:rPr kumimoji="1" lang="en-US" altLang="ja-JP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~</a:t>
                  </a:r>
                </a:p>
                <a:p>
                  <a:pPr algn="ctr"/>
                  <a:r>
                    <a:rPr kumimoji="1" lang="ja-JP" altLang="en-US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平成</a:t>
                  </a:r>
                  <a:r>
                    <a:rPr kumimoji="1" lang="en-US" altLang="ja-JP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32</a:t>
                  </a:r>
                  <a:r>
                    <a:rPr kumimoji="1" lang="ja-JP" altLang="en-US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年</a:t>
                  </a:r>
                </a:p>
              </p:txBody>
            </p:sp>
          </p:grpSp>
          <p:grpSp>
            <p:nvGrpSpPr>
              <p:cNvPr id="205" name="グループ化 204"/>
              <p:cNvGrpSpPr/>
              <p:nvPr/>
            </p:nvGrpSpPr>
            <p:grpSpPr>
              <a:xfrm>
                <a:off x="2668837" y="3760589"/>
                <a:ext cx="979163" cy="3210542"/>
                <a:chOff x="2668837" y="3760589"/>
                <a:chExt cx="979163" cy="3210542"/>
              </a:xfrm>
            </p:grpSpPr>
            <p:sp>
              <p:nvSpPr>
                <p:cNvPr id="11" name="正方形/長方形 10"/>
                <p:cNvSpPr/>
                <p:nvPr/>
              </p:nvSpPr>
              <p:spPr>
                <a:xfrm>
                  <a:off x="2668837" y="3760589"/>
                  <a:ext cx="958143" cy="3210542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eaVert" rtlCol="0" anchor="ctr"/>
                <a:lstStyle/>
                <a:p>
                  <a:r>
                    <a:rPr kumimoji="1" lang="ja-JP" altLang="en-US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子育ち・子育てわいわいプラン</a:t>
                  </a:r>
                </a:p>
              </p:txBody>
            </p:sp>
            <p:sp>
              <p:nvSpPr>
                <p:cNvPr id="204" name="正方形/長方形 203"/>
                <p:cNvSpPr/>
                <p:nvPr/>
              </p:nvSpPr>
              <p:spPr>
                <a:xfrm>
                  <a:off x="2671562" y="6429886"/>
                  <a:ext cx="976438" cy="540667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平成</a:t>
                  </a:r>
                  <a:r>
                    <a:rPr kumimoji="1" lang="en-US" altLang="ja-JP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27</a:t>
                  </a:r>
                  <a:r>
                    <a:rPr kumimoji="1" lang="ja-JP" altLang="en-US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年　</a:t>
                  </a:r>
                  <a:endParaRPr kumimoji="1" lang="en-US" altLang="ja-JP" sz="969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algn="ctr"/>
                  <a:r>
                    <a:rPr kumimoji="1" lang="en-US" altLang="ja-JP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~</a:t>
                  </a:r>
                </a:p>
                <a:p>
                  <a:pPr algn="ctr"/>
                  <a:r>
                    <a:rPr kumimoji="1" lang="ja-JP" altLang="en-US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平成</a:t>
                  </a:r>
                  <a:r>
                    <a:rPr kumimoji="1" lang="en-US" altLang="ja-JP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36</a:t>
                  </a:r>
                  <a:r>
                    <a:rPr kumimoji="1" lang="ja-JP" altLang="en-US" sz="969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年</a:t>
                  </a:r>
                </a:p>
              </p:txBody>
            </p:sp>
          </p:grpSp>
        </p:grpSp>
      </p:grpSp>
      <p:cxnSp>
        <p:nvCxnSpPr>
          <p:cNvPr id="37" name="直線コネクタ 36"/>
          <p:cNvCxnSpPr/>
          <p:nvPr/>
        </p:nvCxnSpPr>
        <p:spPr>
          <a:xfrm>
            <a:off x="2427871" y="2814293"/>
            <a:ext cx="1603660" cy="5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3476653" y="3073292"/>
            <a:ext cx="2352943" cy="678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i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健康づくり推進プラン</a:t>
            </a:r>
            <a:endParaRPr kumimoji="1" lang="en-US" altLang="ja-JP" sz="1600" b="1" i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476652" y="3766729"/>
            <a:ext cx="2352944" cy="1812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15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1" lang="en-US" altLang="ja-JP" sz="1015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en-US" altLang="ja-JP" sz="1015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1015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015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~</a:t>
            </a:r>
            <a:r>
              <a:rPr kumimoji="1"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1" lang="en-US" altLang="ja-JP" sz="1015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</a:t>
            </a:r>
            <a:r>
              <a:rPr kumimoji="1"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306911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585-7B0F-455E-BC59-1E39AEABCAE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67287" y="156419"/>
            <a:ext cx="53222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生きる支援推進計画策定までの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スケジュール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5" name="コンテンツ プレースホルダー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681402"/>
              </p:ext>
            </p:extLst>
          </p:nvPr>
        </p:nvGraphicFramePr>
        <p:xfrm>
          <a:off x="508945" y="987416"/>
          <a:ext cx="5993109" cy="7388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305">
                  <a:extLst>
                    <a:ext uri="{9D8B030D-6E8A-4147-A177-3AD203B41FA5}">
                      <a16:colId xmlns:a16="http://schemas.microsoft.com/office/drawing/2014/main" val="1858667105"/>
                    </a:ext>
                  </a:extLst>
                </a:gridCol>
                <a:gridCol w="538646">
                  <a:extLst>
                    <a:ext uri="{9D8B030D-6E8A-4147-A177-3AD203B41FA5}">
                      <a16:colId xmlns:a16="http://schemas.microsoft.com/office/drawing/2014/main" val="2731623958"/>
                    </a:ext>
                  </a:extLst>
                </a:gridCol>
                <a:gridCol w="4984158">
                  <a:extLst>
                    <a:ext uri="{9D8B030D-6E8A-4147-A177-3AD203B41FA5}">
                      <a16:colId xmlns:a16="http://schemas.microsoft.com/office/drawing/2014/main" val="4066775565"/>
                    </a:ext>
                  </a:extLst>
                </a:gridCol>
              </a:tblGrid>
              <a:tr h="410498">
                <a:tc gridSpan="3"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　　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429204"/>
                  </a:ext>
                </a:extLst>
              </a:tr>
              <a:tr h="410498">
                <a:tc rowSpan="6"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30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６月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首脳部会議にて「生きる支援」への取組を確認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792230"/>
                  </a:ext>
                </a:extLst>
              </a:tr>
              <a:tr h="41049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事業棚卸しの実施・各課へのヒアリング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538929"/>
                  </a:ext>
                </a:extLst>
              </a:tr>
              <a:tr h="41049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第１回　生きる支援対策会議（庁内）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947273"/>
                  </a:ext>
                </a:extLst>
              </a:tr>
              <a:tr h="41049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12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第１回　生きる支援推進計画策定検討会議（外部委員）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581514"/>
                  </a:ext>
                </a:extLst>
              </a:tr>
              <a:tr h="41049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第２回　生きる支援推進計画策定検討会議（外部委員）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339143"/>
                  </a:ext>
                </a:extLst>
              </a:tr>
              <a:tr h="41049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健康づくり推進協議会へ報告　１</a:t>
                      </a:r>
                      <a:r>
                        <a:rPr kumimoji="1" lang="ja-JP" altLang="en-US" dirty="0" smtClean="0"/>
                        <a:t>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532696"/>
                  </a:ext>
                </a:extLst>
              </a:tr>
              <a:tr h="410498">
                <a:tc rowSpan="11"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31</a:t>
                      </a:r>
                      <a:r>
                        <a:rPr kumimoji="1" lang="ja-JP" altLang="en-US" dirty="0" smtClean="0"/>
                        <a:t>年度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第２回　生きる支援対策会議（庁内）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561838"/>
                  </a:ext>
                </a:extLst>
              </a:tr>
              <a:tr h="41049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第３回　生きる支援推進計画策定検討会議（外部委員）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263065"/>
                  </a:ext>
                </a:extLst>
              </a:tr>
              <a:tr h="41049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第３回　生きる支援対策会議（庁内）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042121"/>
                  </a:ext>
                </a:extLst>
              </a:tr>
              <a:tr h="41049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 smtClean="0"/>
                        <a:t>健康づくり推進協議会の委員改選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507344"/>
                  </a:ext>
                </a:extLst>
              </a:tr>
              <a:tr h="41049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第４回　生きる支援推進計画策定検討会議（外部委員）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171035"/>
                  </a:ext>
                </a:extLst>
              </a:tr>
              <a:tr h="41049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 smtClean="0"/>
                        <a:t>健康づくり推進協議会へ報告　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219413"/>
                  </a:ext>
                </a:extLst>
              </a:tr>
              <a:tr h="41049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計画素案のパブリックコメント実施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645584"/>
                  </a:ext>
                </a:extLst>
              </a:tr>
              <a:tr h="41049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最終回　生きる支援対策会議（庁内）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496655"/>
                  </a:ext>
                </a:extLst>
              </a:tr>
              <a:tr h="41049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最終回　生きる支援推進計画策定検討会議（外部委員）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179505"/>
                  </a:ext>
                </a:extLst>
              </a:tr>
              <a:tr h="41049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 smtClean="0"/>
                        <a:t>健康づくり推進協議会へ報告　３</a:t>
                      </a:r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381717"/>
                  </a:ext>
                </a:extLst>
              </a:tr>
              <a:tr h="41049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３月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計画策定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036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274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1232519" y="5293491"/>
            <a:ext cx="3883255" cy="366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</a:rPr>
              <a:t>西東京市生きる支援対策会議（庁内）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58067" y="187791"/>
            <a:ext cx="1463639" cy="512624"/>
          </a:xfrm>
        </p:spPr>
        <p:txBody>
          <a:bodyPr>
            <a:normAutofit/>
          </a:bodyPr>
          <a:lstStyle/>
          <a:p>
            <a:r>
              <a:rPr kumimoji="1" lang="en-US" altLang="ja-JP" sz="2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kumimoji="1" lang="ja-JP" altLang="en-US" sz="2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参考</a:t>
            </a:r>
            <a:r>
              <a:rPr kumimoji="1" lang="en-US" altLang="ja-JP" sz="2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endParaRPr kumimoji="1" lang="ja-JP" altLang="en-US" sz="2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585-7B0F-455E-BC59-1E39AEABCAE8}" type="slidenum">
              <a:rPr kumimoji="1" lang="ja-JP" altLang="en-US" smtClean="0"/>
              <a:t>7</a:t>
            </a:fld>
            <a:endParaRPr kumimoji="1" lang="ja-JP" altLang="en-US"/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924199"/>
              </p:ext>
            </p:extLst>
          </p:nvPr>
        </p:nvGraphicFramePr>
        <p:xfrm>
          <a:off x="895210" y="637953"/>
          <a:ext cx="5069655" cy="4536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ワークシート" r:id="rId3" imgW="7258016" imgH="7905820" progId="Excel.Sheet.12">
                  <p:embed/>
                </p:oleObj>
              </mc:Choice>
              <mc:Fallback>
                <p:oleObj name="ワークシート" r:id="rId3" imgW="7258016" imgH="79058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5210" y="637953"/>
                        <a:ext cx="5069655" cy="45360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5210" y="5624134"/>
            <a:ext cx="5400763" cy="325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186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414</TotalTime>
  <Words>668</Words>
  <PresentationFormat>画面に合わせる (4:3)</PresentationFormat>
  <Paragraphs>197</Paragraphs>
  <Slides>7</Slides>
  <Notes>0</Notes>
  <HiddenSlides>1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8" baseType="lpstr">
      <vt:lpstr>Meiryo UI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Microsoft Excel ワークシート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【参考】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2019-02-20T01:21:35Z</cp:lastPrinted>
  <dcterms:created xsi:type="dcterms:W3CDTF">2018-06-04T01:25:56Z</dcterms:created>
  <dcterms:modified xsi:type="dcterms:W3CDTF">2019-02-20T01:22:49Z</dcterms:modified>
</cp:coreProperties>
</file>